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customXml/itemProps34.xml" ContentType="application/vnd.openxmlformats-officedocument.customXmlProperties+xml"/>
  <Override PartName="/customXml/itemProps35.xml" ContentType="application/vnd.openxmlformats-officedocument.customXmlProperties+xml"/>
  <Override PartName="/customXml/itemProps36.xml" ContentType="application/vnd.openxmlformats-officedocument.customXmlProperties+xml"/>
  <Override PartName="/customXml/itemProps37.xml" ContentType="application/vnd.openxmlformats-officedocument.customXmlProperties+xml"/>
  <Override PartName="/customXml/itemProps38.xml" ContentType="application/vnd.openxmlformats-officedocument.customXmlProperties+xml"/>
  <Override PartName="/customXml/itemProps39.xml" ContentType="application/vnd.openxmlformats-officedocument.customXmlProperties+xml"/>
  <Override PartName="/customXml/itemProps40.xml" ContentType="application/vnd.openxmlformats-officedocument.customXmlProperties+xml"/>
  <Override PartName="/customXml/itemProps41.xml" ContentType="application/vnd.openxmlformats-officedocument.customXmlProperties+xml"/>
  <Override PartName="/customXml/itemProps42.xml" ContentType="application/vnd.openxmlformats-officedocument.customXmlProperties+xml"/>
  <Override PartName="/customXml/itemProps43.xml" ContentType="application/vnd.openxmlformats-officedocument.customXmlProperties+xml"/>
  <Override PartName="/customXml/itemProps44.xml" ContentType="application/vnd.openxmlformats-officedocument.customXmlProperties+xml"/>
  <Override PartName="/customXml/itemProps45.xml" ContentType="application/vnd.openxmlformats-officedocument.customXmlProperties+xml"/>
  <Override PartName="/customXml/itemProps46.xml" ContentType="application/vnd.openxmlformats-officedocument.customXmlProperties+xml"/>
  <Override PartName="/customXml/itemProps47.xml" ContentType="application/vnd.openxmlformats-officedocument.customXmlProperties+xml"/>
  <Override PartName="/customXml/itemProps48.xml" ContentType="application/vnd.openxmlformats-officedocument.customXmlProperties+xml"/>
  <Override PartName="/customXml/itemProps49.xml" ContentType="application/vnd.openxmlformats-officedocument.customXmlProperties+xml"/>
  <Override PartName="/customXml/itemProps50.xml" ContentType="application/vnd.openxmlformats-officedocument.customXmlProperties+xml"/>
  <Override PartName="/customXml/itemProps51.xml" ContentType="application/vnd.openxmlformats-officedocument.customXmlProperties+xml"/>
  <Override PartName="/customXml/itemProps52.xml" ContentType="application/vnd.openxmlformats-officedocument.customXmlProperties+xml"/>
  <Override PartName="/customXml/itemProps53.xml" ContentType="application/vnd.openxmlformats-officedocument.customXmlProperties+xml"/>
  <Override PartName="/customXml/itemProps54.xml" ContentType="application/vnd.openxmlformats-officedocument.customXmlProperties+xml"/>
  <Override PartName="/customXml/itemProps55.xml" ContentType="application/vnd.openxmlformats-officedocument.customXmlProperties+xml"/>
  <Override PartName="/customXml/itemProps56.xml" ContentType="application/vnd.openxmlformats-officedocument.customXmlProperties+xml"/>
  <Override PartName="/customXml/itemProps57.xml" ContentType="application/vnd.openxmlformats-officedocument.customXmlProperties+xml"/>
  <Override PartName="/customXml/itemProps58.xml" ContentType="application/vnd.openxmlformats-officedocument.customXmlProperties+xml"/>
  <Override PartName="/customXml/itemProps59.xml" ContentType="application/vnd.openxmlformats-officedocument.customXmlProperties+xml"/>
  <Override PartName="/customXml/itemProps60.xml" ContentType="application/vnd.openxmlformats-officedocument.customXmlProperties+xml"/>
  <Override PartName="/customXml/itemProps61.xml" ContentType="application/vnd.openxmlformats-officedocument.customXmlProperties+xml"/>
  <Override PartName="/customXml/itemProps62.xml" ContentType="application/vnd.openxmlformats-officedocument.customXmlProperties+xml"/>
  <Override PartName="/customXml/itemProps63.xml" ContentType="application/vnd.openxmlformats-officedocument.customXmlProperties+xml"/>
  <Override PartName="/customXml/itemProps64.xml" ContentType="application/vnd.openxmlformats-officedocument.customXmlProperties+xml"/>
  <Override PartName="/customXml/itemProps65.xml" ContentType="application/vnd.openxmlformats-officedocument.customXmlProperties+xml"/>
  <Override PartName="/customXml/itemProps66.xml" ContentType="application/vnd.openxmlformats-officedocument.customXmlProperties+xml"/>
  <Override PartName="/customXml/itemProps67.xml" ContentType="application/vnd.openxmlformats-officedocument.customXmlProperties+xml"/>
  <Override PartName="/customXml/itemProps6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69"/>
    <p:sldMasterId id="2147486824" r:id="rId70"/>
  </p:sldMasterIdLst>
  <p:notesMasterIdLst>
    <p:notesMasterId r:id="rId110"/>
  </p:notesMasterIdLst>
  <p:handoutMasterIdLst>
    <p:handoutMasterId r:id="rId111"/>
  </p:handoutMasterIdLst>
  <p:sldIdLst>
    <p:sldId id="614" r:id="rId71"/>
    <p:sldId id="611" r:id="rId72"/>
    <p:sldId id="613" r:id="rId73"/>
    <p:sldId id="612" r:id="rId74"/>
    <p:sldId id="626" r:id="rId75"/>
    <p:sldId id="632" r:id="rId76"/>
    <p:sldId id="633" r:id="rId77"/>
    <p:sldId id="634" r:id="rId78"/>
    <p:sldId id="635" r:id="rId79"/>
    <p:sldId id="636" r:id="rId80"/>
    <p:sldId id="637" r:id="rId81"/>
    <p:sldId id="639" r:id="rId82"/>
    <p:sldId id="638" r:id="rId83"/>
    <p:sldId id="640" r:id="rId84"/>
    <p:sldId id="641" r:id="rId85"/>
    <p:sldId id="643" r:id="rId86"/>
    <p:sldId id="644" r:id="rId87"/>
    <p:sldId id="645" r:id="rId88"/>
    <p:sldId id="642" r:id="rId89"/>
    <p:sldId id="646" r:id="rId90"/>
    <p:sldId id="647" r:id="rId91"/>
    <p:sldId id="648" r:id="rId92"/>
    <p:sldId id="649" r:id="rId93"/>
    <p:sldId id="650" r:id="rId94"/>
    <p:sldId id="651" r:id="rId95"/>
    <p:sldId id="652" r:id="rId96"/>
    <p:sldId id="653" r:id="rId97"/>
    <p:sldId id="657" r:id="rId98"/>
    <p:sldId id="654" r:id="rId99"/>
    <p:sldId id="655" r:id="rId100"/>
    <p:sldId id="656" r:id="rId101"/>
    <p:sldId id="631" r:id="rId102"/>
    <p:sldId id="625" r:id="rId103"/>
    <p:sldId id="615" r:id="rId104"/>
    <p:sldId id="617" r:id="rId105"/>
    <p:sldId id="618" r:id="rId106"/>
    <p:sldId id="619" r:id="rId107"/>
    <p:sldId id="620" r:id="rId108"/>
    <p:sldId id="621" r:id="rId10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555B7F5D-F6C9-E148-8E45-3C7DE7C5D030}">
          <p14:sldIdLst>
            <p14:sldId id="614"/>
            <p14:sldId id="611"/>
            <p14:sldId id="613"/>
            <p14:sldId id="612"/>
          </p14:sldIdLst>
        </p14:section>
        <p14:section name="Walk In" id="{BEECCAA9-0D63-4A4C-82E0-0089CB698169}">
          <p14:sldIdLst>
            <p14:sldId id="626"/>
          </p14:sldIdLst>
        </p14:section>
        <p14:section name="Your Presentation" id="{5FB8DEC2-B4C0-C243-8AE0-482D2C317FB1}">
          <p14:sldIdLst>
            <p14:sldId id="632"/>
            <p14:sldId id="633"/>
            <p14:sldId id="634"/>
            <p14:sldId id="635"/>
            <p14:sldId id="636"/>
            <p14:sldId id="637"/>
            <p14:sldId id="639"/>
            <p14:sldId id="638"/>
            <p14:sldId id="640"/>
            <p14:sldId id="641"/>
            <p14:sldId id="643"/>
            <p14:sldId id="644"/>
            <p14:sldId id="645"/>
            <p14:sldId id="642"/>
            <p14:sldId id="646"/>
            <p14:sldId id="647"/>
            <p14:sldId id="648"/>
            <p14:sldId id="649"/>
            <p14:sldId id="650"/>
            <p14:sldId id="651"/>
            <p14:sldId id="652"/>
            <p14:sldId id="653"/>
            <p14:sldId id="657"/>
            <p14:sldId id="654"/>
            <p14:sldId id="655"/>
            <p14:sldId id="656"/>
          </p14:sldIdLst>
        </p14:section>
        <p14:section name="Walk Out" id="{C2D581BB-29FD-B44E-8DFC-CE52921FEDC7}">
          <p14:sldIdLst>
            <p14:sldId id="631"/>
            <p14:sldId id="625"/>
          </p14:sldIdLst>
        </p14:section>
        <p14:section name="2023 UC Template" id="{975C25F5-0810-4D43-BFB3-BED0441625B5}">
          <p14:sldIdLst>
            <p14:sldId id="615"/>
            <p14:sldId id="617"/>
            <p14:sldId id="618"/>
            <p14:sldId id="619"/>
            <p14:sldId id="620"/>
            <p14:sldId id="6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0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F2FF"/>
    <a:srgbClr val="C66C4C"/>
    <a:srgbClr val="C96A4C"/>
    <a:srgbClr val="C3E3F7"/>
    <a:srgbClr val="B65E52"/>
    <a:srgbClr val="DA884F"/>
    <a:srgbClr val="03008E"/>
    <a:srgbClr val="A23D59"/>
    <a:srgbClr val="4B0292"/>
    <a:srgbClr val="5716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4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orient="horz" pos="430"/>
        <p:guide orient="horz" pos="3888"/>
        <p:guide pos="576"/>
        <p:guide pos="7104"/>
        <p:guide pos="431"/>
        <p:guide pos="724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192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customXml" Target="../customXml/item26.xml"/><Relationship Id="rId21" Type="http://schemas.openxmlformats.org/officeDocument/2006/relationships/customXml" Target="../customXml/item21.xml"/><Relationship Id="rId42" Type="http://schemas.openxmlformats.org/officeDocument/2006/relationships/customXml" Target="../customXml/item42.xml"/><Relationship Id="rId47" Type="http://schemas.openxmlformats.org/officeDocument/2006/relationships/customXml" Target="../customXml/item47.xml"/><Relationship Id="rId63" Type="http://schemas.openxmlformats.org/officeDocument/2006/relationships/customXml" Target="../customXml/item63.xml"/><Relationship Id="rId68" Type="http://schemas.openxmlformats.org/officeDocument/2006/relationships/customXml" Target="../customXml/item68.xml"/><Relationship Id="rId84" Type="http://schemas.openxmlformats.org/officeDocument/2006/relationships/slide" Target="slides/slide14.xml"/><Relationship Id="rId89" Type="http://schemas.openxmlformats.org/officeDocument/2006/relationships/slide" Target="slides/slide19.xml"/><Relationship Id="rId112" Type="http://schemas.openxmlformats.org/officeDocument/2006/relationships/presProps" Target="presProps.xml"/><Relationship Id="rId16" Type="http://schemas.openxmlformats.org/officeDocument/2006/relationships/customXml" Target="../customXml/item16.xml"/><Relationship Id="rId107" Type="http://schemas.openxmlformats.org/officeDocument/2006/relationships/slide" Target="slides/slide37.xml"/><Relationship Id="rId11" Type="http://schemas.openxmlformats.org/officeDocument/2006/relationships/customXml" Target="../customXml/item11.xml"/><Relationship Id="rId32" Type="http://schemas.openxmlformats.org/officeDocument/2006/relationships/customXml" Target="../customXml/item32.xml"/><Relationship Id="rId37" Type="http://schemas.openxmlformats.org/officeDocument/2006/relationships/customXml" Target="../customXml/item37.xml"/><Relationship Id="rId53" Type="http://schemas.openxmlformats.org/officeDocument/2006/relationships/customXml" Target="../customXml/item53.xml"/><Relationship Id="rId58" Type="http://schemas.openxmlformats.org/officeDocument/2006/relationships/customXml" Target="../customXml/item58.xml"/><Relationship Id="rId74" Type="http://schemas.openxmlformats.org/officeDocument/2006/relationships/slide" Target="slides/slide4.xml"/><Relationship Id="rId79" Type="http://schemas.openxmlformats.org/officeDocument/2006/relationships/slide" Target="slides/slide9.xml"/><Relationship Id="rId102" Type="http://schemas.openxmlformats.org/officeDocument/2006/relationships/slide" Target="slides/slide32.xml"/><Relationship Id="rId5" Type="http://schemas.openxmlformats.org/officeDocument/2006/relationships/customXml" Target="../customXml/item5.xml"/><Relationship Id="rId90" Type="http://schemas.openxmlformats.org/officeDocument/2006/relationships/slide" Target="slides/slide20.xml"/><Relationship Id="rId95" Type="http://schemas.openxmlformats.org/officeDocument/2006/relationships/slide" Target="slides/slide25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43" Type="http://schemas.openxmlformats.org/officeDocument/2006/relationships/customXml" Target="../customXml/item43.xml"/><Relationship Id="rId48" Type="http://schemas.openxmlformats.org/officeDocument/2006/relationships/customXml" Target="../customXml/item48.xml"/><Relationship Id="rId64" Type="http://schemas.openxmlformats.org/officeDocument/2006/relationships/customXml" Target="../customXml/item64.xml"/><Relationship Id="rId69" Type="http://schemas.openxmlformats.org/officeDocument/2006/relationships/slideMaster" Target="slideMasters/slideMaster1.xml"/><Relationship Id="rId113" Type="http://schemas.openxmlformats.org/officeDocument/2006/relationships/viewProps" Target="viewProps.xml"/><Relationship Id="rId80" Type="http://schemas.openxmlformats.org/officeDocument/2006/relationships/slide" Target="slides/slide10.xml"/><Relationship Id="rId85" Type="http://schemas.openxmlformats.org/officeDocument/2006/relationships/slide" Target="slides/slide15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33" Type="http://schemas.openxmlformats.org/officeDocument/2006/relationships/customXml" Target="../customXml/item33.xml"/><Relationship Id="rId38" Type="http://schemas.openxmlformats.org/officeDocument/2006/relationships/customXml" Target="../customXml/item38.xml"/><Relationship Id="rId59" Type="http://schemas.openxmlformats.org/officeDocument/2006/relationships/customXml" Target="../customXml/item59.xml"/><Relationship Id="rId103" Type="http://schemas.openxmlformats.org/officeDocument/2006/relationships/slide" Target="slides/slide33.xml"/><Relationship Id="rId108" Type="http://schemas.openxmlformats.org/officeDocument/2006/relationships/slide" Target="slides/slide38.xml"/><Relationship Id="rId54" Type="http://schemas.openxmlformats.org/officeDocument/2006/relationships/customXml" Target="../customXml/item54.xml"/><Relationship Id="rId70" Type="http://schemas.openxmlformats.org/officeDocument/2006/relationships/slideMaster" Target="slideMasters/slideMaster2.xml"/><Relationship Id="rId75" Type="http://schemas.openxmlformats.org/officeDocument/2006/relationships/slide" Target="slides/slide5.xml"/><Relationship Id="rId91" Type="http://schemas.openxmlformats.org/officeDocument/2006/relationships/slide" Target="slides/slide21.xml"/><Relationship Id="rId96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customXml" Target="../customXml/item36.xml"/><Relationship Id="rId49" Type="http://schemas.openxmlformats.org/officeDocument/2006/relationships/customXml" Target="../customXml/item49.xml"/><Relationship Id="rId57" Type="http://schemas.openxmlformats.org/officeDocument/2006/relationships/customXml" Target="../customXml/item57.xml"/><Relationship Id="rId106" Type="http://schemas.openxmlformats.org/officeDocument/2006/relationships/slide" Target="slides/slide36.xml"/><Relationship Id="rId114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customXml" Target="../customXml/item44.xml"/><Relationship Id="rId52" Type="http://schemas.openxmlformats.org/officeDocument/2006/relationships/customXml" Target="../customXml/item52.xml"/><Relationship Id="rId60" Type="http://schemas.openxmlformats.org/officeDocument/2006/relationships/customXml" Target="../customXml/item60.xml"/><Relationship Id="rId65" Type="http://schemas.openxmlformats.org/officeDocument/2006/relationships/customXml" Target="../customXml/item65.xml"/><Relationship Id="rId73" Type="http://schemas.openxmlformats.org/officeDocument/2006/relationships/slide" Target="slides/slide3.xml"/><Relationship Id="rId78" Type="http://schemas.openxmlformats.org/officeDocument/2006/relationships/slide" Target="slides/slide8.xml"/><Relationship Id="rId81" Type="http://schemas.openxmlformats.org/officeDocument/2006/relationships/slide" Target="slides/slide11.xml"/><Relationship Id="rId86" Type="http://schemas.openxmlformats.org/officeDocument/2006/relationships/slide" Target="slides/slide16.xml"/><Relationship Id="rId94" Type="http://schemas.openxmlformats.org/officeDocument/2006/relationships/slide" Target="slides/slide24.xml"/><Relationship Id="rId99" Type="http://schemas.openxmlformats.org/officeDocument/2006/relationships/slide" Target="slides/slide29.xml"/><Relationship Id="rId101" Type="http://schemas.openxmlformats.org/officeDocument/2006/relationships/slide" Target="slides/slide3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customXml" Target="../customXml/item39.xml"/><Relationship Id="rId109" Type="http://schemas.openxmlformats.org/officeDocument/2006/relationships/slide" Target="slides/slide39.xml"/><Relationship Id="rId34" Type="http://schemas.openxmlformats.org/officeDocument/2006/relationships/customXml" Target="../customXml/item34.xml"/><Relationship Id="rId50" Type="http://schemas.openxmlformats.org/officeDocument/2006/relationships/customXml" Target="../customXml/item50.xml"/><Relationship Id="rId55" Type="http://schemas.openxmlformats.org/officeDocument/2006/relationships/customXml" Target="../customXml/item55.xml"/><Relationship Id="rId76" Type="http://schemas.openxmlformats.org/officeDocument/2006/relationships/slide" Target="slides/slide6.xml"/><Relationship Id="rId97" Type="http://schemas.openxmlformats.org/officeDocument/2006/relationships/slide" Target="slides/slide27.xml"/><Relationship Id="rId104" Type="http://schemas.openxmlformats.org/officeDocument/2006/relationships/slide" Target="slides/slide34.xml"/><Relationship Id="rId7" Type="http://schemas.openxmlformats.org/officeDocument/2006/relationships/customXml" Target="../customXml/item7.xml"/><Relationship Id="rId71" Type="http://schemas.openxmlformats.org/officeDocument/2006/relationships/slide" Target="slides/slide1.xml"/><Relationship Id="rId92" Type="http://schemas.openxmlformats.org/officeDocument/2006/relationships/slide" Target="slides/slide22.xml"/><Relationship Id="rId2" Type="http://schemas.openxmlformats.org/officeDocument/2006/relationships/customXml" Target="../customXml/item2.xml"/><Relationship Id="rId29" Type="http://schemas.openxmlformats.org/officeDocument/2006/relationships/customXml" Target="../customXml/item29.xml"/><Relationship Id="rId24" Type="http://schemas.openxmlformats.org/officeDocument/2006/relationships/customXml" Target="../customXml/item24.xml"/><Relationship Id="rId40" Type="http://schemas.openxmlformats.org/officeDocument/2006/relationships/customXml" Target="../customXml/item40.xml"/><Relationship Id="rId45" Type="http://schemas.openxmlformats.org/officeDocument/2006/relationships/customXml" Target="../customXml/item45.xml"/><Relationship Id="rId66" Type="http://schemas.openxmlformats.org/officeDocument/2006/relationships/customXml" Target="../customXml/item66.xml"/><Relationship Id="rId87" Type="http://schemas.openxmlformats.org/officeDocument/2006/relationships/slide" Target="slides/slide17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customXml" Target="../customXml/item61.xml"/><Relationship Id="rId82" Type="http://schemas.openxmlformats.org/officeDocument/2006/relationships/slide" Target="slides/slide12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30" Type="http://schemas.openxmlformats.org/officeDocument/2006/relationships/customXml" Target="../customXml/item30.xml"/><Relationship Id="rId35" Type="http://schemas.openxmlformats.org/officeDocument/2006/relationships/customXml" Target="../customXml/item35.xml"/><Relationship Id="rId56" Type="http://schemas.openxmlformats.org/officeDocument/2006/relationships/customXml" Target="../customXml/item56.xml"/><Relationship Id="rId77" Type="http://schemas.openxmlformats.org/officeDocument/2006/relationships/slide" Target="slides/slide7.xml"/><Relationship Id="rId100" Type="http://schemas.openxmlformats.org/officeDocument/2006/relationships/slide" Target="slides/slide30.xml"/><Relationship Id="rId105" Type="http://schemas.openxmlformats.org/officeDocument/2006/relationships/slide" Target="slides/slide35.xml"/><Relationship Id="rId8" Type="http://schemas.openxmlformats.org/officeDocument/2006/relationships/customXml" Target="../customXml/item8.xml"/><Relationship Id="rId51" Type="http://schemas.openxmlformats.org/officeDocument/2006/relationships/customXml" Target="../customXml/item51.xml"/><Relationship Id="rId72" Type="http://schemas.openxmlformats.org/officeDocument/2006/relationships/slide" Target="slides/slide2.xml"/><Relationship Id="rId93" Type="http://schemas.openxmlformats.org/officeDocument/2006/relationships/slide" Target="slides/slide23.xml"/><Relationship Id="rId98" Type="http://schemas.openxmlformats.org/officeDocument/2006/relationships/slide" Target="slides/slide28.xml"/><Relationship Id="rId3" Type="http://schemas.openxmlformats.org/officeDocument/2006/relationships/customXml" Target="../customXml/item3.xml"/><Relationship Id="rId25" Type="http://schemas.openxmlformats.org/officeDocument/2006/relationships/customXml" Target="../customXml/item25.xml"/><Relationship Id="rId46" Type="http://schemas.openxmlformats.org/officeDocument/2006/relationships/customXml" Target="../customXml/item46.xml"/><Relationship Id="rId67" Type="http://schemas.openxmlformats.org/officeDocument/2006/relationships/customXml" Target="../customXml/item67.xml"/><Relationship Id="rId20" Type="http://schemas.openxmlformats.org/officeDocument/2006/relationships/customXml" Target="../customXml/item20.xml"/><Relationship Id="rId41" Type="http://schemas.openxmlformats.org/officeDocument/2006/relationships/customXml" Target="../customXml/item41.xml"/><Relationship Id="rId62" Type="http://schemas.openxmlformats.org/officeDocument/2006/relationships/customXml" Target="../customXml/item62.xml"/><Relationship Id="rId83" Type="http://schemas.openxmlformats.org/officeDocument/2006/relationships/slide" Target="slides/slide13.xml"/><Relationship Id="rId88" Type="http://schemas.openxmlformats.org/officeDocument/2006/relationships/slide" Target="slides/slide18.xml"/><Relationship Id="rId11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1557267459478416E-2"/>
          <c:y val="6.0653248224029649E-2"/>
          <c:w val="0.87557600000000002"/>
          <c:h val="0.85680699999999999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Geoprocessing  Tools</c:v>
                </c:pt>
              </c:strCache>
            </c:strRef>
          </c:tx>
          <c:spPr>
            <a:ln w="76200" cap="flat">
              <a:solidFill>
                <a:srgbClr val="FADD7F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000000"/>
              </a:solidFill>
              <a:ln w="76200" cap="flat">
                <a:solidFill>
                  <a:srgbClr val="FADD7F"/>
                </a:solidFill>
                <a:prstDash val="solid"/>
                <a:miter lim="400000"/>
              </a:ln>
              <a:effectLst/>
            </c:spPr>
          </c:marker>
          <c:dLbls>
            <c:dLbl>
              <c:idx val="4"/>
              <c:layout>
                <c:manualLayout>
                  <c:x val="-4.6911140908089448E-2"/>
                  <c:y val="7.42574257425741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F73-4B22-8651-9D5262327538}"/>
                </c:ext>
              </c:extLst>
            </c:dLbl>
            <c:dLbl>
              <c:idx val="5"/>
              <c:layout>
                <c:manualLayout>
                  <c:x val="0"/>
                  <c:y val="0.127644325637015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F73-4B22-8651-9D5262327538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0" i="0" u="none" strike="noStrike" baseline="0">
                    <a:solidFill>
                      <a:schemeClr val="accent3"/>
                    </a:solidFill>
                    <a:effectLst>
                      <a:outerShdw blurRad="127000" dist="27390" dir="5400000" algn="tl">
                        <a:srgbClr val="000000">
                          <a:alpha val="60000"/>
                        </a:srgbClr>
                      </a:outerShdw>
                    </a:effectLst>
                    <a:latin typeface="AvenirNext LT Pro Thin" panose="020B0303020202020204" pitchFamily="34" charset="77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Sheet1!$B$1:$G$1</c:f>
              <c:strCache>
                <c:ptCount val="6"/>
                <c:pt idx="0">
                  <c:v>2010</c:v>
                </c:pt>
                <c:pt idx="1">
                  <c:v>2012</c:v>
                </c:pt>
                <c:pt idx="2">
                  <c:v>2014</c:v>
                </c:pt>
                <c:pt idx="3">
                  <c:v>2016</c:v>
                </c:pt>
                <c:pt idx="4">
                  <c:v>2018</c:v>
                </c:pt>
                <c:pt idx="5">
                  <c:v>2020</c:v>
                </c:pt>
              </c:strCache>
            </c:strRef>
          </c:cat>
          <c:val>
            <c:numRef>
              <c:f>Sheet1!$B$2:$G$2</c:f>
              <c:numCache>
                <c:formatCode>General</c:formatCode>
                <c:ptCount val="6"/>
                <c:pt idx="0">
                  <c:v>760</c:v>
                </c:pt>
                <c:pt idx="1">
                  <c:v>855</c:v>
                </c:pt>
                <c:pt idx="2">
                  <c:v>926</c:v>
                </c:pt>
                <c:pt idx="3">
                  <c:v>1022</c:v>
                </c:pt>
                <c:pt idx="4">
                  <c:v>1200</c:v>
                </c:pt>
                <c:pt idx="5">
                  <c:v>1718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F73-4B22-8651-9D52623275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one"/>
        <c:spPr>
          <a:noFill/>
          <a:ln w="12700" cap="flat">
            <a:noFill/>
            <a:prstDash val="solid"/>
            <a:miter lim="400000"/>
          </a:ln>
          <a:effectLst/>
        </c:spPr>
        <c:txPr>
          <a:bodyPr rot="0" vert="horz" anchor="t" anchorCtr="1"/>
          <a:lstStyle/>
          <a:p>
            <a:pPr>
              <a:defRPr sz="2300" b="0" i="0" u="none" strike="noStrike" baseline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venirNext LT Pro Light" panose="020B0403020202020204" pitchFamily="34" charset="77"/>
              </a:defRPr>
            </a:pPr>
            <a:endParaRPr lang="en-US"/>
          </a:p>
        </c:txPr>
        <c:crossAx val="2094734553"/>
        <c:crosses val="autoZero"/>
        <c:auto val="0"/>
        <c:lblAlgn val="ctr"/>
        <c:lblOffset val="0"/>
        <c:noMultiLvlLbl val="1"/>
      </c:catAx>
      <c:valAx>
        <c:axId val="2094734553"/>
        <c:scaling>
          <c:orientation val="minMax"/>
          <c:min val="600"/>
        </c:scaling>
        <c:delete val="1"/>
        <c:axPos val="l"/>
        <c:numFmt formatCode="General" sourceLinked="0"/>
        <c:majorTickMark val="none"/>
        <c:minorTickMark val="none"/>
        <c:tickLblPos val="nextTo"/>
        <c:crossAx val="2094734552"/>
        <c:crossesAt val="2"/>
        <c:crossBetween val="midCat"/>
        <c:majorUnit val="200"/>
        <c:minorUnit val="100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0.90191</cdr:y>
    </cdr:from>
    <cdr:to>
      <cdr:x>1</cdr:x>
      <cdr:y>0.97862</cdr:y>
    </cdr:to>
    <cdr:sp macro="" textlink="">
      <cdr:nvSpPr>
        <cdr:cNvPr id="2" name="TextBox 44">
          <a:extLst xmlns:a="http://schemas.openxmlformats.org/drawingml/2006/main">
            <a:ext uri="{FF2B5EF4-FFF2-40B4-BE49-F238E27FC236}">
              <a16:creationId xmlns:a16="http://schemas.microsoft.com/office/drawing/2014/main" id="{783A60DD-B642-4244-8496-C5A5B10ED587}"/>
            </a:ext>
          </a:extLst>
        </cdr:cNvPr>
        <cdr:cNvSpPr txBox="1"/>
      </cdr:nvSpPr>
      <cdr:spPr>
        <a:xfrm xmlns:a="http://schemas.openxmlformats.org/drawingml/2006/main">
          <a:off x="8389" y="5956950"/>
          <a:ext cx="11451058" cy="506677"/>
        </a:xfrm>
        <a:prstGeom xmlns:a="http://schemas.openxmlformats.org/drawingml/2006/main" prst="rect">
          <a:avLst/>
        </a:prstGeom>
        <a:noFill xmlns:a="http://schemas.openxmlformats.org/drawingml/2006/main"/>
        <a:effectLst xmlns:a="http://schemas.openxmlformats.org/drawingml/2006/main"/>
      </cdr:spPr>
      <cdr:txBody>
        <a:bodyPr xmlns:a="http://schemas.openxmlformats.org/drawingml/2006/main" wrap="square" lIns="0" tIns="0" rIns="0" bIns="0" rtlCol="0">
          <a:noAutofit/>
        </a:bodyPr>
        <a:lstStyle xmlns:a="http://schemas.openxmlformats.org/drawingml/2006/main">
          <a:defPPr>
            <a:defRPr lang="en-US"/>
          </a:defPPr>
          <a:lvl1pPr marL="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4572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 eaLnBrk="0" hangingPunct="0"/>
          <a:r>
            <a:rPr lang="en-US" sz="2200" dirty="0">
              <a:latin typeface="Avenir Next" panose="020B0503020202020204" pitchFamily="34" charset="0"/>
            </a:rPr>
            <a:t>2010			   2012			      2014		        2016			      2018            	  2020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1">
            <a:extLst>
              <a:ext uri="{FF2B5EF4-FFF2-40B4-BE49-F238E27FC236}">
                <a16:creationId xmlns:a16="http://schemas.microsoft.com/office/drawing/2014/main" id="{F10F7C2D-D429-4017-18FB-5A017D8AE74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15092" y="131042"/>
            <a:ext cx="2741615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 dirty="0"/>
              <a:t>Title of Presentation</a:t>
            </a:r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E6E15344-848F-198A-E8BC-367E5D545E2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99706" y="146786"/>
            <a:ext cx="2741616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255EAE91-BD21-8F41-97B5-B03585F8CC4E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A30E1D69-7B92-A89C-84FE-6912FA75DA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15092" y="8685213"/>
            <a:ext cx="2856708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3685E9B1-7D71-C82B-7C2B-D68DC788F8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856708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24A02CDD-B54E-E40B-7C53-C768082D12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15092" y="131042"/>
            <a:ext cx="2741615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Title of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9706" y="146786"/>
            <a:ext cx="2741616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fld id="{09F4C955-DF3E-2C4B-B53D-421A8AD30720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0999" y="4343400"/>
            <a:ext cx="6095999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15092" y="8685213"/>
            <a:ext cx="2856708" cy="3261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defRPr>
            </a:lvl1pPr>
          </a:lstStyle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856708" cy="3104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9E3B92B1-6E9E-C936-1732-FF9E25274A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56707" y="146786"/>
            <a:ext cx="1142999" cy="3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Esri</a:t>
            </a:r>
            <a:r>
              <a:rPr lang="en-US" baseline="0" dirty="0"/>
              <a:t> Corporate Template-Dark v4.1</a:t>
            </a:r>
          </a:p>
          <a:p>
            <a:r>
              <a:rPr lang="en-US" baseline="0" dirty="0"/>
              <a:t>January 5,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B6ECB-9E68-11ED-27AC-1020DC4159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879B94-5C79-AB47-93DD-BCDAEF3B8758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212A3-CF33-1DEF-831D-25D046F8F8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97BCC97-1082-E6AC-8839-61B55A57B85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235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39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489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86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111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622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110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E6115-A3E8-A696-C287-F96A1857B3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0F093C-4D97-FF4A-9F3A-155D5CE50AD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B2EFF-94AC-0BE8-3673-CE0099E74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A9FAA3C-97A7-6455-7F18-5274BFAE0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84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89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E6115-A3E8-A696-C287-F96A1857B3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0F093C-4D97-FF4A-9F3A-155D5CE50AD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B2EFF-94AC-0BE8-3673-CE0099E74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A9FAA3C-97A7-6455-7F18-5274BFAE0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398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419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2D11A-225F-77C3-BED0-4879C7A6316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5D9A7D4-D9B8-8149-BBFB-E1354F4B09C1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897B0-140D-374F-0B4A-7655BBC854E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4041174-831D-A88E-1851-50DC2751771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315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49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0897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69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35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4203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7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E6115-A3E8-A696-C287-F96A1857B3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0F093C-4D97-FF4A-9F3A-155D5CE50AD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B2EFF-94AC-0BE8-3673-CE0099E74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A9FAA3C-97A7-6455-7F18-5274BFAE0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1718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27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53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291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BABB24-3C89-2540-856C-5DA5AAD6A88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758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96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54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0AEA9-5E89-E88F-A97B-AA791E771C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57CF47-A73E-1A42-BBFF-5EA0463450A6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DCA89-FFBD-AE05-EAB9-083E918B03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E0E7A4C-2049-6578-11B4-D66E8977D4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631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68FBB-0A70-685D-C73F-CE52611DFD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3EBD7E-0277-2548-B67B-28B516B95DD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A5E3-427A-0E28-A140-FF86DE22EF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65DB06B-AC4C-6FB3-2F34-F16CA010AF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36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0EEECD-4D04-7CB3-8496-1D016257CC6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DA10F9-B655-C64B-B510-2621FB8E89C6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7DEFC-5F7D-2062-8F80-38621FF230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D5F07900-3437-D02B-FB13-D025D264D6A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372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06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F7F1-B5C0-EDD5-6E80-E01330C58E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5CAB789-4BD3-FA41-BB74-CF4EFD166EA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FA129-5B4F-9EB6-DF09-D0007F8D47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243567E-049E-CE0D-688C-DC66E987A36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9495439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D65370-0DE2-F9DC-BB94-677E2A474B1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E59CFF-7762-494B-B156-DFBD70BFECF7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A05F3C-9590-39EB-7807-124B83FF5EC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9AAECB9E-953F-19CF-48CF-6B1FED945BE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94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2E6115-A3E8-A696-C287-F96A1857B39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80F093C-4D97-FF4A-9F3A-155D5CE50AD5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B2EFF-94AC-0BE8-3673-CE0099E741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A9FAA3C-97A7-6455-7F18-5274BFAE01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848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13E508-6090-50BD-C831-F8809E975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209013-196B-FB42-A1D6-303399042B93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59C9B-79BB-7F79-8EE1-D40349D7FCF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2A1C4D66-C579-0DFA-B807-EE992FC760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2C73B3B-EF6A-1C44-BE45-0344B9895D5A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328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618AE9-2F70-ADF6-06D5-02142D6493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BB03B9-C390-0745-A5DF-0C38FD3C0B23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FCD74-7E3D-20F4-9FE1-BA042A5CAB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ED7ECEF9-0412-B65A-2F72-BB317C88E66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90556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034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7F7F1-B5C0-EDD5-6E80-E01330C58EC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5CAB789-4BD3-FA41-BB74-CF4EFD166EAB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2FA129-5B4F-9EB6-DF09-D0007F8D47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5243567E-049E-CE0D-688C-DC66E987A36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dirty="0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137313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821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9A27F4-1933-B7AD-6527-AFEE45BAD6E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B5B04F5-FEBE-594D-9512-8245FCB1463F}" type="datetime1">
              <a:rPr lang="en-US" smtClean="0"/>
              <a:t>6/7/2023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857049-D1CA-8E4E-7C5C-8AEF871999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  <a:endParaRPr lang="en-US" dirty="0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4FC68061-8D96-75E8-3DE0-7EFD584C81C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0325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038196971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rgbClr val="C3E3F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Esri logo with The Science of Where tagline">
            <a:extLst>
              <a:ext uri="{FF2B5EF4-FFF2-40B4-BE49-F238E27FC236}">
                <a16:creationId xmlns:a16="http://schemas.microsoft.com/office/drawing/2014/main" id="{BAE1F197-8276-8D41-95D6-51EDCC850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  <p:pic>
        <p:nvPicPr>
          <p:cNvPr id="4" name="Picture 3" descr="Esri logo with The Science of Where tagline">
            <a:extLst>
              <a:ext uri="{FF2B5EF4-FFF2-40B4-BE49-F238E27FC236}">
                <a16:creationId xmlns:a16="http://schemas.microsoft.com/office/drawing/2014/main" id="{93D8F25A-C4A3-E8D1-06C1-A3261C8735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2736" y="395608"/>
            <a:ext cx="2392198" cy="7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3632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36453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52185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991771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6/7/2023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458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218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19833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16410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92948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gradFill flip="none" rotWithShape="1">
          <a:gsLst>
            <a:gs pos="38000">
              <a:srgbClr val="064D9E"/>
            </a:gs>
            <a:gs pos="55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2" y="3980828"/>
            <a:ext cx="4427728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2" y="2462092"/>
            <a:ext cx="4427728" cy="1477328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Demo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A4DFB064-9EBB-CE43-A484-6B2123001EC1}"/>
              </a:ext>
            </a:extLst>
          </p:cNvPr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699033828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 dirty="0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02848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rgbClr val="C3E3F7"/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 dirty="0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835403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bg>
      <p:bgPr>
        <a:gradFill flip="none" rotWithShape="1">
          <a:gsLst>
            <a:gs pos="0">
              <a:srgbClr val="002859"/>
            </a:gs>
            <a:gs pos="100000">
              <a:srgbClr val="002859"/>
            </a:gs>
            <a:gs pos="55000">
              <a:srgbClr val="064D9E"/>
            </a:gs>
            <a:gs pos="38000">
              <a:srgbClr val="064D9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Esri logo with The Science of Where tagline">
            <a:extLst>
              <a:ext uri="{FF2B5EF4-FFF2-40B4-BE49-F238E27FC236}">
                <a16:creationId xmlns:a16="http://schemas.microsoft.com/office/drawing/2014/main" id="{9496024E-64D0-4946-9D72-1637B8F52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  <p:pic>
        <p:nvPicPr>
          <p:cNvPr id="2" name="Picture 1" descr="large Esri logo with The Science of Where tagline">
            <a:extLst>
              <a:ext uri="{FF2B5EF4-FFF2-40B4-BE49-F238E27FC236}">
                <a16:creationId xmlns:a16="http://schemas.microsoft.com/office/drawing/2014/main" id="{8B41812D-CBBB-5C45-4F74-7761DD3733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59008" y="2489995"/>
            <a:ext cx="6073984" cy="187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2692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61665"/>
          </a:xfrm>
        </p:spPr>
        <p:txBody>
          <a:bodyPr/>
          <a:lstStyle>
            <a:lvl1pPr>
              <a:defRPr lang="en-US" sz="3000" b="0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914400" y="1399032"/>
            <a:ext cx="10369296" cy="276999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C3E3F7"/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914400" y="2057400"/>
            <a:ext cx="10369296" cy="3427413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  <a:noFill/>
        </p:spPr>
        <p:txBody>
          <a:bodyPr vert="horz" wrap="square" lIns="0" tIns="0" rIns="0" bIns="0" rtlCol="0" anchor="b">
            <a:spAutoFit/>
          </a:bodyPr>
          <a:lstStyle>
            <a:lvl1pPr>
              <a:defRPr lang="en-US" b="0" dirty="0"/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6177085"/>
            <a:ext cx="10599358" cy="215444"/>
          </a:xfrm>
        </p:spPr>
        <p:txBody>
          <a:bodyPr wrap="square"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914400"/>
            <a:ext cx="10369296" cy="457200"/>
          </a:xfrm>
        </p:spPr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 hasCustomPrompt="1"/>
          </p:nvPr>
        </p:nvSpPr>
        <p:spPr>
          <a:xfrm>
            <a:off x="914400" y="2057400"/>
            <a:ext cx="10369296" cy="3429000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914400" y="1399031"/>
            <a:ext cx="10369296" cy="276999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800" b="0" kern="1200" dirty="0" smtClean="0">
                <a:solidFill>
                  <a:srgbClr val="C3E3F7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 dirty="0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914400" y="6185356"/>
            <a:ext cx="10597896" cy="215444"/>
          </a:xfrm>
        </p:spPr>
        <p:txBody>
          <a:bodyPr wrap="square"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6/7/2023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gradFill flip="none" rotWithShape="1">
          <a:gsLst>
            <a:gs pos="75000">
              <a:srgbClr val="0C4799"/>
            </a:gs>
            <a:gs pos="10000">
              <a:srgbClr val="008BDD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gradFill flip="none" rotWithShape="1">
          <a:gsLst>
            <a:gs pos="55000">
              <a:srgbClr val="064D9E"/>
            </a:gs>
            <a:gs pos="38000">
              <a:srgbClr val="064D9E"/>
            </a:gs>
            <a:gs pos="100000">
              <a:srgbClr val="002859"/>
            </a:gs>
            <a:gs pos="0">
              <a:srgbClr val="002859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683722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rgbClr val="C3E3F7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0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 dirty="0"/>
              <a:t>Click to Edit Section Title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6/7/2023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49955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22" r:id="rId9"/>
    <p:sldLayoutId id="2147486823" r:id="rId10"/>
    <p:sldLayoutId id="2147486811" r:id="rId11"/>
    <p:sldLayoutId id="2147486812" r:id="rId12"/>
    <p:sldLayoutId id="2147486816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75000">
              <a:srgbClr val="0C4799"/>
            </a:gs>
            <a:gs pos="10000">
              <a:srgbClr val="008DDE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914400"/>
            <a:ext cx="10369296" cy="461665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574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0704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825" r:id="rId1"/>
    <p:sldLayoutId id="2147486826" r:id="rId2"/>
    <p:sldLayoutId id="2147486827" r:id="rId3"/>
    <p:sldLayoutId id="2147486828" r:id="rId4"/>
    <p:sldLayoutId id="2147486829" r:id="rId5"/>
    <p:sldLayoutId id="2147486830" r:id="rId6"/>
    <p:sldLayoutId id="2147486831" r:id="rId7"/>
    <p:sldLayoutId id="2147486832" r:id="rId8"/>
    <p:sldLayoutId id="2147486833" r:id="rId9"/>
    <p:sldLayoutId id="2147486834" r:id="rId10"/>
    <p:sldLayoutId id="2147486835" r:id="rId11"/>
    <p:sldLayoutId id="2147486836" r:id="rId12"/>
    <p:sldLayoutId id="2147486837" r:id="rId13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000" b="0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14300" indent="-114300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tabLst/>
        <a:defRPr sz="2000" b="0" kern="1200">
          <a:solidFill>
            <a:schemeClr val="tx1"/>
          </a:solidFill>
          <a:latin typeface="+mn-lt"/>
          <a:ea typeface="+mn-ea"/>
          <a:cs typeface="Arial"/>
        </a:defRPr>
      </a:lvl1pPr>
      <a:lvl2pPr marL="404813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800" b="0" kern="1200">
          <a:solidFill>
            <a:schemeClr val="tx1"/>
          </a:solidFill>
          <a:latin typeface="+mn-lt"/>
          <a:ea typeface="+mn-ea"/>
          <a:cs typeface="Arial"/>
        </a:defRPr>
      </a:lvl2pPr>
      <a:lvl3pPr marL="742950" indent="-120650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tabLst/>
        <a:defRPr sz="1600" b="0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0" kern="1200">
          <a:solidFill>
            <a:schemeClr val="tx1"/>
          </a:solidFill>
          <a:latin typeface="+mn-lt"/>
          <a:ea typeface="+mn-ea"/>
          <a:cs typeface="Arial"/>
        </a:defRPr>
      </a:lvl4pPr>
      <a:lvl5pPr marL="1370012" indent="0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None/>
        <a:defRPr lang="en-US" sz="1400" b="0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0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0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5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3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6.png"/><Relationship Id="rId5" Type="http://schemas.microsoft.com/office/2007/relationships/hdphoto" Target="../media/hdphoto1.wdp"/><Relationship Id="rId4" Type="http://schemas.openxmlformats.org/officeDocument/2006/relationships/image" Target="../media/image24.png"/><Relationship Id="rId9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8.jpe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pro.arcgis.com/en/pro-app/tool-reference/data-management/analyzetoolsforpro.htm" TargetMode="Externa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anaconda.org/esri" TargetMode="External"/><Relationship Id="rId11" Type="http://schemas.openxmlformats.org/officeDocument/2006/relationships/image" Target="../media/image72.png"/><Relationship Id="rId5" Type="http://schemas.microsoft.com/office/2007/relationships/hdphoto" Target="../media/hdphoto1.wdp"/><Relationship Id="rId10" Type="http://schemas.openxmlformats.org/officeDocument/2006/relationships/image" Target="../media/image57.png"/><Relationship Id="rId4" Type="http://schemas.openxmlformats.org/officeDocument/2006/relationships/image" Target="../media/image24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7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2.wdp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13" Type="http://schemas.openxmlformats.org/officeDocument/2006/relationships/image" Target="../media/image83.png"/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11" Type="http://schemas.openxmlformats.org/officeDocument/2006/relationships/image" Target="../media/image81.emf"/><Relationship Id="rId5" Type="http://schemas.microsoft.com/office/2007/relationships/hdphoto" Target="../media/hdphoto1.wdp"/><Relationship Id="rId15" Type="http://schemas.openxmlformats.org/officeDocument/2006/relationships/image" Target="../media/image84.png"/><Relationship Id="rId10" Type="http://schemas.openxmlformats.org/officeDocument/2006/relationships/image" Target="../media/image80.emf"/><Relationship Id="rId4" Type="http://schemas.openxmlformats.org/officeDocument/2006/relationships/image" Target="../media/image24.png"/><Relationship Id="rId9" Type="http://schemas.openxmlformats.org/officeDocument/2006/relationships/image" Target="../media/image79.emf"/><Relationship Id="rId1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77.png"/><Relationship Id="rId3" Type="http://schemas.openxmlformats.org/officeDocument/2006/relationships/image" Target="../media/image23.png"/><Relationship Id="rId7" Type="http://schemas.openxmlformats.org/officeDocument/2006/relationships/image" Target="../media/image86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microsoft.com/office/2007/relationships/hdphoto" Target="../media/hdphoto1.wdp"/><Relationship Id="rId10" Type="http://schemas.openxmlformats.org/officeDocument/2006/relationships/image" Target="../media/image89.png"/><Relationship Id="rId4" Type="http://schemas.openxmlformats.org/officeDocument/2006/relationships/image" Target="../media/image24.png"/><Relationship Id="rId9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23.png"/><Relationship Id="rId21" Type="http://schemas.openxmlformats.org/officeDocument/2006/relationships/image" Target="../media/image107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2.sv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5" Type="http://schemas.microsoft.com/office/2007/relationships/hdphoto" Target="../media/hdphoto1.wdp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4" Type="http://schemas.openxmlformats.org/officeDocument/2006/relationships/image" Target="../media/image24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7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sriis.sharepoint.com/sites/CreativeLab#stock-photos" TargetMode="External"/><Relationship Id="rId3" Type="http://schemas.openxmlformats.org/officeDocument/2006/relationships/hyperlink" Target="https://esriis.sharepoint.com/sites/PresentationResources/SitePages/Templates-and-Tools.aspx" TargetMode="External"/><Relationship Id="rId7" Type="http://schemas.openxmlformats.org/officeDocument/2006/relationships/hyperlink" Target="https://esriis.sharepoint.com/sites/PresentationResources/SitePages/Strategic-Presentations.aspx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esriis.sharepoint.com/sites/PresentationResources/Shared%20Documents/graphic-ppt-backgrounds.potx" TargetMode="External"/><Relationship Id="rId5" Type="http://schemas.openxmlformats.org/officeDocument/2006/relationships/hyperlink" Target="https://esriis.sharepoint.com/sites/PresentationResources/Shared%20Documents/esri-design-template.potx" TargetMode="External"/><Relationship Id="rId10" Type="http://schemas.openxmlformats.org/officeDocument/2006/relationships/image" Target="../media/image16.svg"/><Relationship Id="rId4" Type="http://schemas.openxmlformats.org/officeDocument/2006/relationships/hyperlink" Target="https://esriis.sharepoint.com/sites/PresentationResources/Shared%20Documents/diagrams-tables-and-timelines.potx" TargetMode="External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13" Type="http://schemas.openxmlformats.org/officeDocument/2006/relationships/image" Target="../media/image126.png"/><Relationship Id="rId3" Type="http://schemas.openxmlformats.org/officeDocument/2006/relationships/image" Target="../media/image23.png"/><Relationship Id="rId7" Type="http://schemas.openxmlformats.org/officeDocument/2006/relationships/image" Target="../media/image120.png"/><Relationship Id="rId12" Type="http://schemas.openxmlformats.org/officeDocument/2006/relationships/image" Target="../media/image125.jpe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9.png"/><Relationship Id="rId11" Type="http://schemas.openxmlformats.org/officeDocument/2006/relationships/image" Target="../media/image124.jpeg"/><Relationship Id="rId5" Type="http://schemas.microsoft.com/office/2007/relationships/hdphoto" Target="../media/hdphoto1.wdp"/><Relationship Id="rId15" Type="http://schemas.openxmlformats.org/officeDocument/2006/relationships/image" Target="../media/image128.jpeg"/><Relationship Id="rId10" Type="http://schemas.openxmlformats.org/officeDocument/2006/relationships/image" Target="../media/image123.tiff"/><Relationship Id="rId4" Type="http://schemas.openxmlformats.org/officeDocument/2006/relationships/image" Target="../media/image24.pn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sriis.sharepoint.com/sites/PresentationResources/SitePages/Presentation-FAQs.aspx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tiff"/><Relationship Id="rId18" Type="http://schemas.openxmlformats.org/officeDocument/2006/relationships/image" Target="../media/image39.tiff"/><Relationship Id="rId3" Type="http://schemas.openxmlformats.org/officeDocument/2006/relationships/image" Target="../media/image23.png"/><Relationship Id="rId21" Type="http://schemas.openxmlformats.org/officeDocument/2006/relationships/image" Target="../media/image42.tiff"/><Relationship Id="rId7" Type="http://schemas.openxmlformats.org/officeDocument/2006/relationships/image" Target="../media/image28.png"/><Relationship Id="rId12" Type="http://schemas.openxmlformats.org/officeDocument/2006/relationships/image" Target="../media/image33.tiff"/><Relationship Id="rId17" Type="http://schemas.openxmlformats.org/officeDocument/2006/relationships/image" Target="../media/image38.tiff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tiff"/><Relationship Id="rId20" Type="http://schemas.openxmlformats.org/officeDocument/2006/relationships/image" Target="../media/image41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5.tiff"/><Relationship Id="rId5" Type="http://schemas.openxmlformats.org/officeDocument/2006/relationships/image" Target="../media/image26.png"/><Relationship Id="rId15" Type="http://schemas.openxmlformats.org/officeDocument/2006/relationships/image" Target="../media/image36.tiff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tiff"/><Relationship Id="rId4" Type="http://schemas.openxmlformats.org/officeDocument/2006/relationships/image" Target="../media/image25.tiff"/><Relationship Id="rId9" Type="http://schemas.openxmlformats.org/officeDocument/2006/relationships/image" Target="../media/image30.png"/><Relationship Id="rId14" Type="http://schemas.openxmlformats.org/officeDocument/2006/relationships/image" Target="../media/image35.tiff"/><Relationship Id="rId22" Type="http://schemas.openxmlformats.org/officeDocument/2006/relationships/image" Target="../media/image4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23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microsoft.com/office/2007/relationships/hdphoto" Target="../media/hdphoto1.wdp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tiff"/><Relationship Id="rId4" Type="http://schemas.openxmlformats.org/officeDocument/2006/relationships/image" Target="../media/image24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281778-21F3-DF46-97E0-507A111B8C37}"/>
              </a:ext>
            </a:extLst>
          </p:cNvPr>
          <p:cNvGrpSpPr/>
          <p:nvPr/>
        </p:nvGrpSpPr>
        <p:grpSpPr>
          <a:xfrm>
            <a:off x="3200400" y="1572768"/>
            <a:ext cx="6223438" cy="1723549"/>
            <a:chOff x="3552737" y="2137470"/>
            <a:chExt cx="6223438" cy="172354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37470"/>
              <a:ext cx="5465459" cy="172354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Less is more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Avoid paragraphs and long sentences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the 5x5 rule — max of 5 lines, 5 words each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One idea per slide</a:t>
              </a:r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3CB07CD3-5FD2-E848-815B-4A953804A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552737" y="2137470"/>
              <a:ext cx="656296" cy="656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9786119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16" y="422656"/>
            <a:ext cx="10369296" cy="461665"/>
          </a:xfrm>
        </p:spPr>
        <p:txBody>
          <a:bodyPr/>
          <a:lstStyle/>
          <a:p>
            <a:r>
              <a:rPr lang="en-US" dirty="0"/>
              <a:t>The Growth of Python in ArcGIS</a:t>
            </a:r>
          </a:p>
        </p:txBody>
      </p:sp>
      <p:sp>
        <p:nvSpPr>
          <p:cNvPr id="10" name="Rectangle 61">
            <a:extLst>
              <a:ext uri="{FF2B5EF4-FFF2-40B4-BE49-F238E27FC236}">
                <a16:creationId xmlns:a16="http://schemas.microsoft.com/office/drawing/2014/main" id="{EBAB5817-29ED-3E76-C406-54C7445CE90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477428" y="1513944"/>
            <a:ext cx="5901818" cy="37646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alpha val="10000"/>
                </a:schemeClr>
              </a:gs>
              <a:gs pos="100000">
                <a:schemeClr val="accent1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latin typeface="Avenir Next" panose="020B05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32E6A1-098B-3CB7-85AC-958028467760}"/>
              </a:ext>
            </a:extLst>
          </p:cNvPr>
          <p:cNvSpPr txBox="1"/>
          <p:nvPr/>
        </p:nvSpPr>
        <p:spPr>
          <a:xfrm>
            <a:off x="1029984" y="4753384"/>
            <a:ext cx="1734453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ArcPy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Python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A8D50-CB69-0824-E45C-9A9B7AC21FEC}"/>
              </a:ext>
            </a:extLst>
          </p:cNvPr>
          <p:cNvSpPr txBox="1"/>
          <p:nvPr/>
        </p:nvSpPr>
        <p:spPr>
          <a:xfrm>
            <a:off x="2698277" y="4116309"/>
            <a:ext cx="2101809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arcpy.da</a:t>
            </a:r>
            <a:b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</a:b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Background</a:t>
            </a:r>
            <a:b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</a:b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Geoprocessing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942DD-DFFC-A6E3-0E2F-E57B618E7475}"/>
              </a:ext>
            </a:extLst>
          </p:cNvPr>
          <p:cNvSpPr txBox="1"/>
          <p:nvPr/>
        </p:nvSpPr>
        <p:spPr>
          <a:xfrm>
            <a:off x="4721887" y="3914885"/>
            <a:ext cx="1923390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Python 3 in Pro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Python raster functions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D67D3A-5BA4-158D-ADEE-98C0A5152481}"/>
              </a:ext>
            </a:extLst>
          </p:cNvPr>
          <p:cNvSpPr txBox="1"/>
          <p:nvPr/>
        </p:nvSpPr>
        <p:spPr>
          <a:xfrm>
            <a:off x="6762328" y="3064852"/>
            <a:ext cx="1923390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Python API for ArcGIS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Conda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SciPy Stack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CDE2F-C655-D7CB-2064-A65F81305527}"/>
              </a:ext>
            </a:extLst>
          </p:cNvPr>
          <p:cNvSpPr txBox="1"/>
          <p:nvPr/>
        </p:nvSpPr>
        <p:spPr>
          <a:xfrm>
            <a:off x="8462134" y="1863815"/>
            <a:ext cx="1565163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Jupyter Notebooks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Environments in Pro</a:t>
            </a:r>
          </a:p>
          <a:p>
            <a:pPr eaLnBrk="0" hangingPunct="0">
              <a:lnSpc>
                <a:spcPts val="1800"/>
              </a:lnSpc>
            </a:pPr>
            <a:endParaRPr lang="en-US" sz="1600" b="1">
              <a:latin typeface="Avenir Next Condensed Demi Bold" panose="020B0506020202020204" pitchFamily="34" charset="0"/>
              <a:cs typeface="Consolas" panose="020B060902020403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306B027-F0D5-1DB7-1CD0-9A036EDB0D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2383" y="3903312"/>
            <a:ext cx="201168" cy="20116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592009-DF3E-641B-AD5C-E3AF9C75F4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9" y="3025058"/>
            <a:ext cx="201168" cy="2011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32F862-D1B9-29A8-ABD2-0AABC93437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780" y="183700"/>
            <a:ext cx="211325" cy="2011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795607D-2F40-6BF9-783A-82E83256B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773" y="3297671"/>
            <a:ext cx="201168" cy="2011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7D77F00-8F5D-EAF7-69EF-01C1F0711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460" y="2102293"/>
            <a:ext cx="201168" cy="20116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ADDA3AF-7AE7-39FC-822A-BAAF5990A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9964" y="433754"/>
            <a:ext cx="211325" cy="20116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463F5F8-8877-719E-5338-217693B39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6428" y="1863815"/>
            <a:ext cx="201168" cy="201168"/>
          </a:xfrm>
          <a:prstGeom prst="rect">
            <a:avLst/>
          </a:prstGeom>
        </p:spPr>
      </p:pic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486EC4C9-30BC-D8A6-F1EC-B64F3D899126}"/>
              </a:ext>
            </a:extLst>
          </p:cNvPr>
          <p:cNvSpPr txBox="1">
            <a:spLocks/>
          </p:cNvSpPr>
          <p:nvPr/>
        </p:nvSpPr>
        <p:spPr>
          <a:xfrm>
            <a:off x="11349088" y="2516996"/>
            <a:ext cx="819012" cy="3699422"/>
          </a:xfrm>
          <a:prstGeom prst="rect">
            <a:avLst/>
          </a:prstGeom>
        </p:spPr>
        <p:txBody>
          <a:bodyPr vert="vert270"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Clr>
                <a:schemeClr val="bg1">
                  <a:lumMod val="85000"/>
                  <a:lumOff val="15000"/>
                </a:schemeClr>
              </a:buClr>
              <a:buNone/>
            </a:pPr>
            <a:r>
              <a:rPr lang="en-US">
                <a:solidFill>
                  <a:schemeClr val="accent4">
                    <a:lumMod val="40000"/>
                    <a:lumOff val="60000"/>
                  </a:schemeClr>
                </a:solidFill>
                <a:latin typeface="Avenir Next Condensed Demi Bold" panose="020B0506020202020204" pitchFamily="34" charset="0"/>
              </a:rPr>
              <a:t>Geoprocessing tools per release year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D8F3D5D-E9C4-6284-D560-668F6B77FC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257" y="1863815"/>
            <a:ext cx="201168" cy="2011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828BB4-9B85-791B-4E65-18BEFE4D69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769" y="3036954"/>
            <a:ext cx="201168" cy="2011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2909D2-8848-1BE7-B689-EEC8B65B3E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531" y="185884"/>
            <a:ext cx="211325" cy="2011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956A89B-8C1B-9B91-C9FE-24DCA7918C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7479" y="184707"/>
            <a:ext cx="211325" cy="20116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CE1946-C3D7-9E1A-26BE-B80C804F54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777" y="441346"/>
            <a:ext cx="211325" cy="2011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4626953-E9D5-5876-C6B4-2BB49B1CEB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0805" y="437852"/>
            <a:ext cx="211325" cy="20116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C7A2471-EEFC-0A7F-E15B-ED3433D62C2C}"/>
              </a:ext>
            </a:extLst>
          </p:cNvPr>
          <p:cNvSpPr txBox="1"/>
          <p:nvPr/>
        </p:nvSpPr>
        <p:spPr>
          <a:xfrm>
            <a:off x="198798" y="4089215"/>
            <a:ext cx="0" cy="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381452-26F3-01D2-67A7-14BCD7BC0567}"/>
              </a:ext>
            </a:extLst>
          </p:cNvPr>
          <p:cNvSpPr/>
          <p:nvPr/>
        </p:nvSpPr>
        <p:spPr>
          <a:xfrm>
            <a:off x="534659" y="1525720"/>
            <a:ext cx="4143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chemeClr val="bg1">
                  <a:lumMod val="85000"/>
                  <a:lumOff val="15000"/>
                </a:schemeClr>
              </a:buClr>
            </a:pPr>
            <a:r>
              <a:rPr lang="en-US" i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Foundational: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Avenir LT Std 35 Light" panose="020B0402020203020204" pitchFamily="34" charset="0"/>
              </a:rPr>
              <a:t> 	</a:t>
            </a:r>
            <a:r>
              <a:rPr lang="en-US">
                <a:solidFill>
                  <a:schemeClr val="tx1">
                    <a:lumMod val="95000"/>
                  </a:schemeClr>
                </a:solidFill>
                <a:latin typeface="Avenir Next Medium" panose="020B0503020202020204" pitchFamily="34" charset="0"/>
              </a:rPr>
              <a:t>ArcPy, Pro, REST API</a:t>
            </a:r>
          </a:p>
        </p:txBody>
      </p:sp>
      <p:sp>
        <p:nvSpPr>
          <p:cNvPr id="32" name="Rectangle 61">
            <a:extLst>
              <a:ext uri="{FF2B5EF4-FFF2-40B4-BE49-F238E27FC236}">
                <a16:creationId xmlns:a16="http://schemas.microsoft.com/office/drawing/2014/main" id="{6D23484E-BF5F-7FDB-E14C-356D6023D267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484983" y="1964635"/>
            <a:ext cx="5894263" cy="376469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20000"/>
                </a:schemeClr>
              </a:gs>
              <a:gs pos="100000">
                <a:schemeClr val="accent5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latin typeface="Avenir Next" panose="020B0503020202020204" pitchFamily="34" charset="0"/>
            </a:endParaRP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3D6AD5C6-76F6-EC14-5C1E-ACB8597B8410}"/>
              </a:ext>
            </a:extLst>
          </p:cNvPr>
          <p:cNvSpPr txBox="1">
            <a:spLocks/>
          </p:cNvSpPr>
          <p:nvPr/>
        </p:nvSpPr>
        <p:spPr>
          <a:xfrm>
            <a:off x="484984" y="1954321"/>
            <a:ext cx="7493070" cy="405870"/>
          </a:xfrm>
          <a:prstGeom prst="rect">
            <a:avLst/>
          </a:prstGeom>
        </p:spPr>
        <p:txBody>
          <a:bodyPr/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Clr>
                <a:schemeClr val="bg1">
                  <a:lumMod val="85000"/>
                  <a:lumOff val="15000"/>
                </a:schemeClr>
              </a:buClr>
              <a:buNone/>
            </a:pPr>
            <a:r>
              <a:rPr lang="en-US" sz="1800" b="0" i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Growth:</a:t>
            </a:r>
            <a:r>
              <a:rPr lang="en-US" sz="1800" b="0" i="1">
                <a:solidFill>
                  <a:schemeClr val="tx1">
                    <a:lumMod val="95000"/>
                  </a:schemeClr>
                </a:solidFill>
                <a:latin typeface="Avenir LT Std 35 Light" panose="020B0402020203020204" pitchFamily="34" charset="0"/>
              </a:rPr>
              <a:t>		        </a:t>
            </a:r>
            <a:r>
              <a:rPr lang="en-US" sz="1800" b="0">
                <a:solidFill>
                  <a:schemeClr val="tx1">
                    <a:lumMod val="95000"/>
                  </a:schemeClr>
                </a:solidFill>
                <a:latin typeface="Avenir Next Medium" panose="020B0503020202020204" pitchFamily="34" charset="0"/>
              </a:rPr>
              <a:t>Deep Learning, Python API, Conda, 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2ECFF9B-0C38-AA27-FC1B-871A867D01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6762" y="678659"/>
            <a:ext cx="211325" cy="2011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BEC27CD-1C75-D80F-E41D-271624777406}"/>
              </a:ext>
            </a:extLst>
          </p:cNvPr>
          <p:cNvSpPr txBox="1"/>
          <p:nvPr/>
        </p:nvSpPr>
        <p:spPr>
          <a:xfrm>
            <a:off x="10540610" y="176539"/>
            <a:ext cx="2020504" cy="62779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ArcGIS Notebooks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Deep Learning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Data Science </a:t>
            </a:r>
          </a:p>
          <a:p>
            <a:pPr eaLnBrk="0" hangingPunct="0">
              <a:lnSpc>
                <a:spcPts val="1800"/>
              </a:lnSpc>
            </a:pPr>
            <a:r>
              <a:rPr lang="en-US" sz="1600" b="1">
                <a:latin typeface="Avenir Next Condensed Demi Bold" panose="020B0506020202020204" pitchFamily="34" charset="0"/>
                <a:cs typeface="Consolas" panose="020B0609020204030204" pitchFamily="49" charset="0"/>
              </a:rPr>
              <a:t>Workstation</a:t>
            </a:r>
          </a:p>
        </p:txBody>
      </p:sp>
      <p:graphicFrame>
        <p:nvGraphicFramePr>
          <p:cNvPr id="36" name="2D Line Chart">
            <a:extLst>
              <a:ext uri="{FF2B5EF4-FFF2-40B4-BE49-F238E27FC236}">
                <a16:creationId xmlns:a16="http://schemas.microsoft.com/office/drawing/2014/main" id="{CF939B10-9D00-9D80-8634-9D1CF23E4F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5182618"/>
              </p:ext>
            </p:extLst>
          </p:nvPr>
        </p:nvGraphicFramePr>
        <p:xfrm>
          <a:off x="307536" y="466743"/>
          <a:ext cx="11451058" cy="6604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948966088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84" y="335560"/>
            <a:ext cx="10369296" cy="461665"/>
          </a:xfrm>
        </p:spPr>
        <p:txBody>
          <a:bodyPr/>
          <a:lstStyle/>
          <a:p>
            <a:r>
              <a:rPr lang="en-US" dirty="0"/>
              <a:t>ArcGIS Python Libraries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B0D517-DFCA-F6B7-AA2C-B9F1057768F1}"/>
              </a:ext>
            </a:extLst>
          </p:cNvPr>
          <p:cNvSpPr/>
          <p:nvPr/>
        </p:nvSpPr>
        <p:spPr bwMode="auto">
          <a:xfrm>
            <a:off x="6619974" y="1586827"/>
            <a:ext cx="3639244" cy="3413426"/>
          </a:xfrm>
          <a:prstGeom prst="ellipse">
            <a:avLst/>
          </a:prstGeom>
          <a:gradFill flip="none" rotWithShape="1">
            <a:gsLst>
              <a:gs pos="0">
                <a:schemeClr val="accent3">
                  <a:alpha val="85000"/>
                </a:schemeClr>
              </a:gs>
              <a:gs pos="99000">
                <a:srgbClr val="72005B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364D2A-B71A-BF58-5200-E4A68D4956FB}"/>
              </a:ext>
            </a:extLst>
          </p:cNvPr>
          <p:cNvSpPr/>
          <p:nvPr/>
        </p:nvSpPr>
        <p:spPr bwMode="auto">
          <a:xfrm>
            <a:off x="680738" y="1669179"/>
            <a:ext cx="3639244" cy="3413426"/>
          </a:xfrm>
          <a:prstGeom prst="ellipse">
            <a:avLst/>
          </a:prstGeom>
          <a:gradFill flip="none" rotWithShape="1">
            <a:gsLst>
              <a:gs pos="0">
                <a:schemeClr val="accent3">
                  <a:alpha val="85000"/>
                </a:schemeClr>
              </a:gs>
              <a:gs pos="99000">
                <a:srgbClr val="72005B">
                  <a:alpha val="60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F47904A-EF2E-D730-B033-750167336D47}"/>
              </a:ext>
            </a:extLst>
          </p:cNvPr>
          <p:cNvSpPr/>
          <p:nvPr/>
        </p:nvSpPr>
        <p:spPr bwMode="auto">
          <a:xfrm>
            <a:off x="3783993" y="1679660"/>
            <a:ext cx="3507960" cy="3300054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40000"/>
                  <a:lumOff val="60000"/>
                  <a:alpha val="45000"/>
                </a:schemeClr>
              </a:gs>
              <a:gs pos="46000">
                <a:schemeClr val="accent1">
                  <a:lumMod val="95000"/>
                  <a:lumOff val="5000"/>
                  <a:alpha val="65000"/>
                </a:schemeClr>
              </a:gs>
              <a:gs pos="99000">
                <a:schemeClr val="accent1">
                  <a:lumMod val="60000"/>
                  <a:alpha val="65000"/>
                </a:schemeClr>
              </a:gs>
            </a:gsLst>
            <a:path path="circle">
              <a:fillToRect l="50000" t="130000" r="50000" b="-3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7C17D55-5897-89B1-ADA7-E0FF3738D2E1}"/>
              </a:ext>
            </a:extLst>
          </p:cNvPr>
          <p:cNvSpPr txBox="1">
            <a:spLocks/>
          </p:cNvSpPr>
          <p:nvPr/>
        </p:nvSpPr>
        <p:spPr>
          <a:xfrm>
            <a:off x="1350477" y="2188959"/>
            <a:ext cx="2656344" cy="171726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550" b="0" dirty="0">
                <a:latin typeface="Avenir Next" panose="020B0503020202020204" pitchFamily="34" charset="0"/>
              </a:rPr>
              <a:t>Maps and projects</a:t>
            </a:r>
          </a:p>
          <a:p>
            <a:r>
              <a:rPr lang="en-US" sz="1550" b="0" dirty="0">
                <a:latin typeface="Avenir Next" panose="020B0503020202020204" pitchFamily="34" charset="0"/>
              </a:rPr>
              <a:t>Deep access to Pro with simple code</a:t>
            </a:r>
          </a:p>
          <a:p>
            <a:r>
              <a:rPr lang="en-US" sz="1600" b="0" dirty="0">
                <a:latin typeface="Avenir Next" panose="020B0503020202020204" pitchFamily="34" charset="0"/>
              </a:rPr>
              <a:t>1900+ geoprocessing tools</a:t>
            </a:r>
          </a:p>
          <a:p>
            <a:endParaRPr lang="en-US" sz="1600" b="0" dirty="0">
              <a:latin typeface="Avenir Next" panose="020B0503020202020204" pitchFamily="34" charset="0"/>
            </a:endParaRP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17F47-4E34-A5F2-00C8-4D27E8C313D2}"/>
              </a:ext>
            </a:extLst>
          </p:cNvPr>
          <p:cNvSpPr txBox="1"/>
          <p:nvPr/>
        </p:nvSpPr>
        <p:spPr>
          <a:xfrm>
            <a:off x="11140834" y="2247922"/>
            <a:ext cx="914400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/>
            <a:endParaRPr lang="en-US" sz="1400"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6C10F-B434-9D5B-6BA8-1E2F5F552719}"/>
              </a:ext>
            </a:extLst>
          </p:cNvPr>
          <p:cNvSpPr/>
          <p:nvPr/>
        </p:nvSpPr>
        <p:spPr>
          <a:xfrm>
            <a:off x="7449998" y="1236409"/>
            <a:ext cx="1979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 Condensed Medium" panose="020B0506020202020204" pitchFamily="34" charset="0"/>
              </a:rPr>
              <a:t> ArcGIS API for Python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D0759-9A94-C72C-EB75-ED79B1CE2F49}"/>
              </a:ext>
            </a:extLst>
          </p:cNvPr>
          <p:cNvSpPr/>
          <p:nvPr/>
        </p:nvSpPr>
        <p:spPr>
          <a:xfrm>
            <a:off x="4146443" y="1239848"/>
            <a:ext cx="2667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 Condensed Medium" panose="020B0506020202020204" pitchFamily="34" charset="0"/>
              </a:rPr>
              <a:t> ArcPy + ArcGIS API for Python</a:t>
            </a:r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E80E19-5A2D-4F4F-3F87-3A39A37F8787}"/>
              </a:ext>
            </a:extLst>
          </p:cNvPr>
          <p:cNvSpPr/>
          <p:nvPr/>
        </p:nvSpPr>
        <p:spPr>
          <a:xfrm>
            <a:off x="944198" y="3704509"/>
            <a:ext cx="29718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600">
                <a:latin typeface="Avenir Next Condensed" panose="020B0506020202020204" pitchFamily="34" charset="0"/>
              </a:rPr>
              <a:t>Comprehensive and powerful library for spatial analysis, data management, and conversion.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BF11231-84F7-9076-79F1-1D72CC6F0E27}"/>
              </a:ext>
            </a:extLst>
          </p:cNvPr>
          <p:cNvSpPr/>
          <p:nvPr/>
        </p:nvSpPr>
        <p:spPr>
          <a:xfrm>
            <a:off x="2086041" y="1239848"/>
            <a:ext cx="636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 Condensed Medium" panose="020B0506020202020204" pitchFamily="34" charset="0"/>
              </a:rPr>
              <a:t>ArcPy</a:t>
            </a:r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C347101-0682-C1F7-A7A2-2C59783EB120}"/>
              </a:ext>
            </a:extLst>
          </p:cNvPr>
          <p:cNvSpPr txBox="1">
            <a:spLocks/>
          </p:cNvSpPr>
          <p:nvPr/>
        </p:nvSpPr>
        <p:spPr>
          <a:xfrm>
            <a:off x="7418248" y="1843738"/>
            <a:ext cx="2488695" cy="1717261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175895" indent="-175895"/>
            <a:r>
              <a:rPr lang="en-US" sz="1600" b="0">
                <a:latin typeface="Avenir Next"/>
              </a:rPr>
              <a:t>Manage online content  and tools</a:t>
            </a:r>
            <a:endParaRPr lang="en-US">
              <a:latin typeface="Avenir Next"/>
            </a:endParaRPr>
          </a:p>
          <a:p>
            <a:pPr marL="175895" indent="-175895"/>
            <a:r>
              <a:rPr lang="en-US" sz="1600" b="0">
                <a:latin typeface="Avenir Next" panose="020B0503020202020204" pitchFamily="34" charset="0"/>
              </a:rPr>
              <a:t>Spatial </a:t>
            </a:r>
            <a:r>
              <a:rPr lang="en-US" sz="1600" b="0" err="1">
                <a:latin typeface="Avenir Next" panose="020B0503020202020204" pitchFamily="34" charset="0"/>
              </a:rPr>
              <a:t>DataFrames</a:t>
            </a:r>
            <a:endParaRPr lang="en-US" sz="1600" b="0">
              <a:latin typeface="Avenir Next" panose="020B0503020202020204" pitchFamily="34" charset="0"/>
            </a:endParaRPr>
          </a:p>
          <a:p>
            <a:pPr marL="175895" indent="-175895"/>
            <a:r>
              <a:rPr lang="en-US" sz="1600" b="0">
                <a:latin typeface="Avenir Next" panose="020B0503020202020204" pitchFamily="34" charset="0"/>
              </a:rPr>
              <a:t>Deploy anywhere</a:t>
            </a:r>
          </a:p>
          <a:p>
            <a:pPr marL="175895" indent="-175895"/>
            <a:r>
              <a:rPr lang="en-US" sz="1600" b="0">
                <a:latin typeface="Avenir Next" panose="020B0503020202020204" pitchFamily="34" charset="0"/>
              </a:rPr>
              <a:t>Build geospatial deep learning models</a:t>
            </a:r>
          </a:p>
          <a:p>
            <a:pPr marL="175895" indent="-175895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9FCE37-51D4-18CC-368F-5A473D675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6116" y="4664840"/>
            <a:ext cx="2139346" cy="1442981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AE19816-3673-3EC7-8888-4EC7FEE1D532}"/>
              </a:ext>
            </a:extLst>
          </p:cNvPr>
          <p:cNvSpPr txBox="1">
            <a:spLocks/>
          </p:cNvSpPr>
          <p:nvPr/>
        </p:nvSpPr>
        <p:spPr>
          <a:xfrm>
            <a:off x="4270757" y="2512174"/>
            <a:ext cx="2751605" cy="171726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sz="1600" b="0">
                <a:latin typeface="Avenir Next" panose="020B0503020202020204" pitchFamily="34" charset="0"/>
              </a:rPr>
              <a:t>Do everything with Python</a:t>
            </a:r>
          </a:p>
          <a:p>
            <a:r>
              <a:rPr lang="en-US" sz="1600" b="0">
                <a:latin typeface="Avenir Next" panose="020B0503020202020204" pitchFamily="34" charset="0"/>
              </a:rPr>
              <a:t>Jupyter Notebook rich integration</a:t>
            </a:r>
          </a:p>
          <a:p>
            <a:r>
              <a:rPr lang="en-US" sz="1600" b="0">
                <a:latin typeface="Avenir Next" panose="020B0503020202020204" pitchFamily="34" charset="0"/>
              </a:rPr>
              <a:t>Seamlessly blend web layers and local analysis</a:t>
            </a:r>
          </a:p>
          <a:p>
            <a:endParaRPr lang="en-US" sz="1600" b="0">
              <a:latin typeface="Avenir Next" panose="020B0503020202020204" pitchFamily="34" charset="0"/>
            </a:endParaRPr>
          </a:p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41F952-9247-0996-FD16-5617DCBC5116}"/>
              </a:ext>
            </a:extLst>
          </p:cNvPr>
          <p:cNvSpPr/>
          <p:nvPr/>
        </p:nvSpPr>
        <p:spPr>
          <a:xfrm>
            <a:off x="6968603" y="3706614"/>
            <a:ext cx="29421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1600">
                <a:latin typeface="Avenir Next Condensed" panose="020B0506020202020204" pitchFamily="34" charset="0"/>
              </a:rPr>
              <a:t>Lightweight library for analyzing spatial data, managing your Web GIS, and performing spatial data science.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5BDF48-7F0E-1BD3-53D6-55BD406BDFBB}"/>
              </a:ext>
            </a:extLst>
          </p:cNvPr>
          <p:cNvSpPr txBox="1"/>
          <p:nvPr/>
        </p:nvSpPr>
        <p:spPr>
          <a:xfrm>
            <a:off x="5913031" y="5887162"/>
            <a:ext cx="929407" cy="2535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ＭＳ Ｐゴシック"/>
              </a:rPr>
              <a:t>Cloud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695309B-97B1-D9C4-C90B-D0624A54D0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46" y="5122056"/>
            <a:ext cx="659297" cy="6592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7B28F0-6098-2162-FC5E-F0E378BDD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7109" y="5122056"/>
            <a:ext cx="659297" cy="6592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C3C6731-9E7C-507C-0889-154723322C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81" y="5153085"/>
            <a:ext cx="659297" cy="65929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DCD5C15-0670-4F4B-A46B-FDCC3482EE46}"/>
              </a:ext>
            </a:extLst>
          </p:cNvPr>
          <p:cNvSpPr txBox="1"/>
          <p:nvPr/>
        </p:nvSpPr>
        <p:spPr>
          <a:xfrm>
            <a:off x="5023933" y="5877786"/>
            <a:ext cx="929407" cy="2535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ＭＳ Ｐゴシック"/>
              </a:rPr>
              <a:t>Enterprise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E910EB-71D5-1783-4B75-D8EEFF4C3DEA}"/>
              </a:ext>
            </a:extLst>
          </p:cNvPr>
          <p:cNvSpPr txBox="1"/>
          <p:nvPr/>
        </p:nvSpPr>
        <p:spPr>
          <a:xfrm>
            <a:off x="4182754" y="5884340"/>
            <a:ext cx="929407" cy="25357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457200" rtl="0" eaLnBrk="0" fontAlgn="auto" latinLnBrk="0" hangingPunc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venir Next" panose="020B0503020202020204" pitchFamily="34" charset="0"/>
                <a:ea typeface="ＭＳ Ｐゴシック"/>
              </a:rPr>
              <a:t>Pro</a:t>
            </a:r>
          </a:p>
        </p:txBody>
      </p:sp>
    </p:spTree>
    <p:extLst>
      <p:ext uri="{BB962C8B-B14F-4D97-AF65-F5344CB8AC3E}">
        <p14:creationId xmlns:p14="http://schemas.microsoft.com/office/powerpoint/2010/main" val="168529651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C050F-3513-7DBB-81F6-A92E23AF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6886936" cy="338554"/>
          </a:xfrm>
        </p:spPr>
        <p:txBody>
          <a:bodyPr/>
          <a:lstStyle/>
          <a:p>
            <a:r>
              <a:rPr lang="en-US" dirty="0"/>
              <a:t>Shaun Walbridge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94006"/>
            <a:ext cx="7684315" cy="1477328"/>
          </a:xfrm>
        </p:spPr>
        <p:txBody>
          <a:bodyPr/>
          <a:lstStyle/>
          <a:p>
            <a:r>
              <a:rPr lang="en-US" dirty="0"/>
              <a:t>Python in the Desktop Stack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174648-570B-F273-6978-F7624C5B7390}"/>
              </a:ext>
            </a:extLst>
          </p:cNvPr>
          <p:cNvSpPr/>
          <p:nvPr/>
        </p:nvSpPr>
        <p:spPr>
          <a:xfrm rot="19984528">
            <a:off x="2169312" y="3966498"/>
            <a:ext cx="348172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>
                <a:ln w="0"/>
                <a:latin typeface="Avenir Next Condensed Demi Bold" panose="020B0506020202020204" pitchFamily="34" charset="0"/>
              </a:rPr>
              <a:t>Pro</a:t>
            </a:r>
          </a:p>
        </p:txBody>
      </p:sp>
      <p:sp>
        <p:nvSpPr>
          <p:cNvPr id="5" name="Rectangle 61">
            <a:extLst>
              <a:ext uri="{FF2B5EF4-FFF2-40B4-BE49-F238E27FC236}">
                <a16:creationId xmlns:a16="http://schemas.microsoft.com/office/drawing/2014/main" id="{CE04A381-32E8-3801-EBC5-8497B8145AB5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878185" y="4528738"/>
            <a:ext cx="9677835" cy="429694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FFCA90">
                  <a:alpha val="50000"/>
                </a:srgbClr>
              </a:gs>
              <a:gs pos="100000">
                <a:schemeClr val="accent1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latin typeface="Avenir Next" panose="020B05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EBDAAB-E477-AB8E-7A36-A49BFA33A90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3046" y="4033108"/>
            <a:ext cx="1430528" cy="143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094F8-F173-9A5F-58B4-D43815740A8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8916" y="4048253"/>
            <a:ext cx="1430528" cy="143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AAFA06-5D25-156D-8481-15F10B017CC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6087" y="4033108"/>
            <a:ext cx="1430528" cy="143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04CC9B-1AA2-3272-D48A-C70AD26556D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807" y="4028980"/>
            <a:ext cx="1430528" cy="1430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5AD3AB-5FAE-F220-F8D2-DAB4229F6B9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292" y="4039781"/>
            <a:ext cx="1430528" cy="1430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ACEAFD4-FA27-7FF1-5881-ED5952BCB0AA}"/>
              </a:ext>
            </a:extLst>
          </p:cNvPr>
          <p:cNvSpPr/>
          <p:nvPr/>
        </p:nvSpPr>
        <p:spPr>
          <a:xfrm rot="20110677">
            <a:off x="4917715" y="3981056"/>
            <a:ext cx="70083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Drone2Map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4BE63-E98A-224A-93F2-84E95304F4C1}"/>
              </a:ext>
            </a:extLst>
          </p:cNvPr>
          <p:cNvSpPr/>
          <p:nvPr/>
        </p:nvSpPr>
        <p:spPr>
          <a:xfrm rot="20130729">
            <a:off x="6324808" y="4009025"/>
            <a:ext cx="830676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" b="1" cap="none" spc="0">
                <a:ln w="0"/>
                <a:latin typeface="Avenir Next Condensed Demi Bold" panose="020B0506020202020204" pitchFamily="34" charset="0"/>
              </a:rPr>
              <a:t>Business Analyst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EB5591-8F9D-0238-99CB-65A527CA2722}"/>
              </a:ext>
            </a:extLst>
          </p:cNvPr>
          <p:cNvSpPr/>
          <p:nvPr/>
        </p:nvSpPr>
        <p:spPr>
          <a:xfrm rot="20130606">
            <a:off x="7765514" y="3993695"/>
            <a:ext cx="923651" cy="21544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" b="1" cap="none" spc="0">
                <a:ln w="0"/>
                <a:latin typeface="Avenir Next Condensed Demi Bold" panose="020B0506020202020204" pitchFamily="34" charset="0"/>
              </a:rPr>
              <a:t>Workflow Manager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1F9720-CAE8-D789-7007-ECBBEB27A681}"/>
              </a:ext>
            </a:extLst>
          </p:cNvPr>
          <p:cNvSpPr/>
          <p:nvPr/>
        </p:nvSpPr>
        <p:spPr>
          <a:xfrm rot="19984528">
            <a:off x="3586693" y="3960914"/>
            <a:ext cx="437941" cy="2385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50" b="1" cap="none" spc="0">
                <a:ln w="0"/>
                <a:latin typeface="Avenir Next Condensed Demi Bold" panose="020B0506020202020204" pitchFamily="34" charset="0"/>
              </a:rPr>
              <a:t>ArcPy</a:t>
            </a:r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7E62CD03-3664-8B0B-D6AD-4D0D2B07D98D}"/>
              </a:ext>
            </a:extLst>
          </p:cNvPr>
          <p:cNvSpPr txBox="1">
            <a:spLocks/>
          </p:cNvSpPr>
          <p:nvPr/>
        </p:nvSpPr>
        <p:spPr>
          <a:xfrm>
            <a:off x="1016213" y="4613739"/>
            <a:ext cx="2528650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 dirty="0">
                <a:latin typeface="Avenir Next Condensed" panose="020B0506020202020204" pitchFamily="34" charset="0"/>
              </a:rPr>
              <a:t>Desktop</a:t>
            </a:r>
          </a:p>
          <a:p>
            <a:endParaRPr lang="en-US" sz="2200" b="0" dirty="0">
              <a:latin typeface="Avenir Next" panose="020B05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4F4354-FC51-85D6-001C-906D0CF4EF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8289" y="4048253"/>
            <a:ext cx="1426464" cy="142646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955946-59C0-E874-F21D-B01A51D0B83F}"/>
              </a:ext>
            </a:extLst>
          </p:cNvPr>
          <p:cNvSpPr/>
          <p:nvPr/>
        </p:nvSpPr>
        <p:spPr>
          <a:xfrm rot="20107881">
            <a:off x="9391434" y="3988970"/>
            <a:ext cx="518091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Indoors</a:t>
            </a:r>
          </a:p>
        </p:txBody>
      </p:sp>
    </p:spTree>
    <p:extLst>
      <p:ext uri="{BB962C8B-B14F-4D97-AF65-F5344CB8AC3E}">
        <p14:creationId xmlns:p14="http://schemas.microsoft.com/office/powerpoint/2010/main" val="109234606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0" y="653488"/>
            <a:ext cx="10369296" cy="461665"/>
          </a:xfrm>
        </p:spPr>
        <p:txBody>
          <a:bodyPr/>
          <a:lstStyle/>
          <a:p>
            <a:r>
              <a:rPr lang="en-US" dirty="0" err="1"/>
              <a:t>ArcPy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0" y="1294002"/>
            <a:ext cx="10369296" cy="3427413"/>
          </a:xfrm>
        </p:spPr>
        <p:txBody>
          <a:bodyPr/>
          <a:lstStyle/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Supported in Desktop, Pro, Server and Notebooks</a:t>
            </a:r>
          </a:p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Maps and Projects:</a:t>
            </a:r>
          </a:p>
          <a:p>
            <a:pPr marL="800100" lvl="1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  <a:cs typeface="Consolas" panose="020B0609020204030204" pitchFamily="49" charset="0"/>
              </a:rPr>
              <a:t>arcpy.mp</a:t>
            </a:r>
          </a:p>
          <a:p>
            <a:pPr marL="800100" lvl="1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CIM access</a:t>
            </a:r>
          </a:p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Access the work of most Pro teams, such as: </a:t>
            </a:r>
          </a:p>
          <a:p>
            <a:pPr marL="800100" lvl="1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arcpy.nax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arcpy.ia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  <a:cs typeface="Consolas" panose="020B0609020204030204" pitchFamily="49" charset="0"/>
              </a:rPr>
              <a:t>arcpy.metadata</a:t>
            </a:r>
            <a:endParaRPr lang="en-US" sz="2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Build Python tools and toolboxes which control all aspects of Pro</a:t>
            </a:r>
          </a:p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Integrate everything locally,  publish to Services</a:t>
            </a:r>
          </a:p>
          <a:p>
            <a:pPr marL="342900" indent="-342900">
              <a:lnSpc>
                <a:spcPts val="3040"/>
              </a:lnSpc>
              <a:buClr>
                <a:schemeClr val="accent4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2200" dirty="0">
                <a:latin typeface="Avenir Next" panose="020B0503020202020204" pitchFamily="34" charset="0"/>
              </a:rPr>
              <a:t>Schedule jobs (Geoprocessing Scheduler, Windows Tasks)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032544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public service announcement on Python versions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1350" y="1913168"/>
            <a:ext cx="10369296" cy="3427413"/>
          </a:xfrm>
        </p:spPr>
        <p:txBody>
          <a:bodyPr/>
          <a:lstStyle/>
          <a:p>
            <a:r>
              <a:rPr lang="en-US" sz="2200" b="0" dirty="0">
                <a:latin typeface="Avenir Next" panose="020B0503020202020204" pitchFamily="34" charset="0"/>
              </a:rPr>
              <a:t>Python 2: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Python.org support has ended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Upstream package support has largely ended 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ArcGIS 10.x Desktop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ArcGIS Server 10.x is deprecated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Esri: Long term support for security only</a:t>
            </a:r>
            <a:br>
              <a:rPr lang="en-US" sz="2200" b="0" dirty="0">
                <a:latin typeface="Avenir Next" panose="020B0503020202020204" pitchFamily="34" charset="0"/>
              </a:rPr>
            </a:br>
            <a:endParaRPr lang="en-US" sz="2200" b="0" dirty="0">
              <a:latin typeface="Avenir Next" panose="020B0503020202020204" pitchFamily="34" charset="0"/>
            </a:endParaRPr>
          </a:p>
          <a:p>
            <a:r>
              <a:rPr lang="en-US" sz="2200" b="0" dirty="0">
                <a:latin typeface="Avenir Next" panose="020B0503020202020204" pitchFamily="34" charset="0"/>
              </a:rPr>
              <a:t>Python 3: 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 Pro, ArcGIS API for Python, Server Pro Runtime, Hosted Notebooks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 All current and future development work</a:t>
            </a:r>
          </a:p>
          <a:p>
            <a:pPr lvl="1"/>
            <a:r>
              <a:rPr lang="en-US" sz="2200" b="0" dirty="0">
                <a:latin typeface="Avenir Next" panose="020B0503020202020204" pitchFamily="34" charset="0"/>
              </a:rPr>
              <a:t> Have ArcMap / Python 2 code? </a:t>
            </a:r>
            <a:r>
              <a:rPr lang="en-US" sz="2200" b="0" dirty="0">
                <a:latin typeface="Avenir Next" panose="020B0503020202020204" pitchFamily="34" charset="0"/>
                <a:hlinkClick r:id="rId6"/>
              </a:rPr>
              <a:t>Analyze Tools for Pro</a:t>
            </a:r>
            <a:endParaRPr lang="en-US" sz="2200" b="0" dirty="0">
              <a:latin typeface="Avenir Next" panose="020B0503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495226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88" y="616836"/>
            <a:ext cx="10369296" cy="461665"/>
          </a:xfrm>
        </p:spPr>
        <p:txBody>
          <a:bodyPr/>
          <a:lstStyle/>
          <a:p>
            <a:r>
              <a:rPr lang="en-US" dirty="0"/>
              <a:t>Premiere programming environment across all stacks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97CD1E-4425-FA8E-A1C8-285ED2BF677B}"/>
              </a:ext>
            </a:extLst>
          </p:cNvPr>
          <p:cNvSpPr txBox="1">
            <a:spLocks/>
          </p:cNvSpPr>
          <p:nvPr/>
        </p:nvSpPr>
        <p:spPr>
          <a:xfrm>
            <a:off x="526849" y="1463040"/>
            <a:ext cx="3719864" cy="3931920"/>
          </a:xfrm>
          <a:prstGeom prst="rect">
            <a:avLst/>
          </a:prstGeom>
        </p:spPr>
        <p:txBody>
          <a:bodyPr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r>
              <a:rPr lang="en-US" b="0" dirty="0">
                <a:latin typeface="Avenir Next" panose="020B0503020202020204" pitchFamily="34" charset="0"/>
              </a:rPr>
              <a:t>Spatial Data Science Workstation</a:t>
            </a:r>
          </a:p>
          <a:p>
            <a:r>
              <a:rPr lang="en-US" b="0" dirty="0">
                <a:latin typeface="Avenir Next" panose="020B0503020202020204" pitchFamily="34" charset="0"/>
              </a:rPr>
              <a:t>Tie together with the Python ecosystem</a:t>
            </a:r>
          </a:p>
          <a:p>
            <a:pPr marL="283464" lvl="1" indent="0">
              <a:buNone/>
            </a:pPr>
            <a:r>
              <a:rPr lang="en-US" sz="2000" b="0" dirty="0">
                <a:latin typeface="Avenir Next" panose="020B0503020202020204" pitchFamily="34" charset="0"/>
              </a:rPr>
              <a:t>  </a:t>
            </a:r>
            <a:r>
              <a:rPr lang="en-US" sz="2000" b="0" dirty="0">
                <a:latin typeface="Avenir Next" panose="020B0503020202020204" pitchFamily="34" charset="0"/>
                <a:hlinkClick r:id="rId6"/>
              </a:rPr>
              <a:t>https://</a:t>
            </a:r>
            <a:r>
              <a:rPr lang="en-US" sz="2000" b="0" dirty="0">
                <a:latin typeface="Avenir Next" panose="020B0503020202020204" pitchFamily="34" charset="0"/>
                <a:cs typeface="Consolas" panose="020B0609020204030204" pitchFamily="49" charset="0"/>
                <a:hlinkClick r:id="rId6"/>
              </a:rPr>
              <a:t>anaconda</a:t>
            </a:r>
            <a:r>
              <a:rPr lang="en-US" sz="2000" b="0" dirty="0">
                <a:latin typeface="Avenir Next" panose="020B0503020202020204" pitchFamily="34" charset="0"/>
                <a:hlinkClick r:id="rId6"/>
              </a:rPr>
              <a:t>.org/esri</a:t>
            </a:r>
            <a:endParaRPr lang="en-US" sz="2000" b="0" dirty="0">
              <a:latin typeface="Avenir Next" panose="020B0503020202020204" pitchFamily="34" charset="0"/>
            </a:endParaRPr>
          </a:p>
          <a:p>
            <a:r>
              <a:rPr lang="en-US" sz="2200" b="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Pro components you can use:</a:t>
            </a: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Notebooks</a:t>
            </a: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ModelBuilder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venir Next" panose="020B0503020202020204" pitchFamily="34" charset="0"/>
            </a:endParaRP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Deep Learning Libraries Installer</a:t>
            </a: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Python and R script tools</a:t>
            </a: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ArcGIS Python distribution</a:t>
            </a:r>
          </a:p>
          <a:p>
            <a:pPr lvl="1">
              <a:buClr>
                <a:schemeClr val="bg1">
                  <a:lumMod val="85000"/>
                  <a:lumOff val="15000"/>
                </a:schemeClr>
              </a:buClr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venir Next" panose="020B0503020202020204" pitchFamily="34" charset="0"/>
              </a:rPr>
              <a:t>Conda Environments</a:t>
            </a:r>
          </a:p>
        </p:txBody>
      </p:sp>
      <p:pic>
        <p:nvPicPr>
          <p:cNvPr id="10" name="Picture 9" descr="Image result for arcgis pro notebooks">
            <a:extLst>
              <a:ext uri="{FF2B5EF4-FFF2-40B4-BE49-F238E27FC236}">
                <a16:creationId xmlns:a16="http://schemas.microsoft.com/office/drawing/2014/main" id="{09A63918-F9FE-2E90-FB81-724219170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5288" y="1591930"/>
            <a:ext cx="4014215" cy="2204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2">
                <a:lumMod val="20000"/>
                <a:lumOff val="80000"/>
                <a:alpha val="3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70CAA2-7EA4-D5CE-EBCA-E59EA70768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5288" y="4166572"/>
            <a:ext cx="4014215" cy="2301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2">
                <a:lumMod val="20000"/>
                <a:lumOff val="80000"/>
                <a:alpha val="30000"/>
              </a:scheme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1506C0-6C05-FBD7-E3FE-C99DE93D5B32}"/>
              </a:ext>
            </a:extLst>
          </p:cNvPr>
          <p:cNvSpPr/>
          <p:nvPr/>
        </p:nvSpPr>
        <p:spPr>
          <a:xfrm>
            <a:off x="9171180" y="3831363"/>
            <a:ext cx="25014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Avenir Next Condensed Medium" panose="020B0506020202020204" pitchFamily="34" charset="0"/>
              </a:rPr>
              <a:t>ArcGIS Pro with Notebooks + Charts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784922-5837-B473-3F69-16CB5071293A}"/>
              </a:ext>
            </a:extLst>
          </p:cNvPr>
          <p:cNvSpPr/>
          <p:nvPr/>
        </p:nvSpPr>
        <p:spPr>
          <a:xfrm>
            <a:off x="10476815" y="6510423"/>
            <a:ext cx="1398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Avenir Next Condensed Medium" panose="020B0506020202020204" pitchFamily="34" charset="0"/>
              </a:rPr>
              <a:t>Visual Studio Code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BD9B9-FD7C-1974-C746-30BD365180BC}"/>
              </a:ext>
            </a:extLst>
          </p:cNvPr>
          <p:cNvSpPr/>
          <p:nvPr/>
        </p:nvSpPr>
        <p:spPr>
          <a:xfrm>
            <a:off x="6986828" y="6507370"/>
            <a:ext cx="6367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tx1">
                    <a:lumMod val="95000"/>
                  </a:schemeClr>
                </a:solidFill>
                <a:latin typeface="Avenir Next Condensed Medium" panose="020B0506020202020204" pitchFamily="34" charset="0"/>
              </a:rPr>
              <a:t>Spyder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DD835-27F3-8D49-F7C9-24F92B871806}"/>
              </a:ext>
            </a:extLst>
          </p:cNvPr>
          <p:cNvSpPr/>
          <p:nvPr/>
        </p:nvSpPr>
        <p:spPr>
          <a:xfrm>
            <a:off x="5210121" y="3788029"/>
            <a:ext cx="25330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venir Next Condensed Medium" panose="020B0506020202020204" pitchFamily="34" charset="0"/>
              </a:rPr>
              <a:t>Environment Management + Conda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DE095B3-5984-B445-7909-263829ADE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1655" y="4229436"/>
            <a:ext cx="3552362" cy="2210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chemeClr val="bg2">
                <a:lumMod val="20000"/>
                <a:lumOff val="80000"/>
                <a:alpha val="30000"/>
              </a:scheme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2A2AE2-481B-FEFE-DB74-AB0E702512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86977" y="107010"/>
            <a:ext cx="785069" cy="785069"/>
          </a:xfrm>
          <a:prstGeom prst="rect">
            <a:avLst/>
          </a:prstGeom>
        </p:spPr>
      </p:pic>
      <p:pic>
        <p:nvPicPr>
          <p:cNvPr id="18" name="Picture 2" descr="Package Manager page showing an environment upgrade">
            <a:extLst>
              <a:ext uri="{FF2B5EF4-FFF2-40B4-BE49-F238E27FC236}">
                <a16:creationId xmlns:a16="http://schemas.microsoft.com/office/drawing/2014/main" id="{2E42ADEE-1B37-CA14-0439-8E6EB3DE6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3201" b="8836"/>
          <a:stretch/>
        </p:blipFill>
        <p:spPr bwMode="auto">
          <a:xfrm>
            <a:off x="4800207" y="1578397"/>
            <a:ext cx="2803810" cy="220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50635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BE4E95-4525-C034-8FBF-A36EE62732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3EEA6D-C02F-92A2-756E-B0FAEED65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Shaun Walbridge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45AD94-04C4-B4A3-5EAD-A8AFE026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1723429"/>
            <a:ext cx="4427728" cy="2215991"/>
          </a:xfrm>
        </p:spPr>
        <p:txBody>
          <a:bodyPr/>
          <a:lstStyle/>
          <a:p>
            <a:r>
              <a:rPr lang="en-US" dirty="0"/>
              <a:t>Demo - Python in the Desktop Stack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85902B-798F-AB41-7ED0-F974CFD4A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2BD585B7-19E4-1EFD-80EF-16C84DAB99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 w="31750">
            <a:gradFill flip="none" rotWithShape="1">
              <a:gsLst>
                <a:gs pos="0">
                  <a:schemeClr val="accent5">
                    <a:lumMod val="58000"/>
                    <a:lumOff val="42000"/>
                  </a:schemeClr>
                </a:gs>
                <a:gs pos="23000">
                  <a:schemeClr val="accent5">
                    <a:lumMod val="96000"/>
                  </a:schemeClr>
                </a:gs>
                <a:gs pos="69000">
                  <a:schemeClr val="accent5">
                    <a:lumMod val="75000"/>
                  </a:schemeClr>
                </a:gs>
                <a:gs pos="97000">
                  <a:schemeClr val="accent5">
                    <a:lumMod val="8693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2103185620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C050F-3513-7DBB-81F6-A92E23AF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6886936" cy="338554"/>
          </a:xfrm>
        </p:spPr>
        <p:txBody>
          <a:bodyPr/>
          <a:lstStyle/>
          <a:p>
            <a:r>
              <a:rPr lang="en-US" dirty="0"/>
              <a:t>Nanae Aubry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994006"/>
            <a:ext cx="8237988" cy="1477328"/>
          </a:xfrm>
        </p:spPr>
        <p:txBody>
          <a:bodyPr/>
          <a:lstStyle/>
          <a:p>
            <a:r>
              <a:rPr lang="en-US" dirty="0"/>
              <a:t>Python in the Enterprise Stack</a:t>
            </a:r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AE74E357-FCBE-1E5A-94A4-B57877E9D4C9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929484" y="4515266"/>
            <a:ext cx="10347921" cy="365665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 flip="none" rotWithShape="1">
            <a:gsLst>
              <a:gs pos="0">
                <a:srgbClr val="EE9850">
                  <a:alpha val="0"/>
                </a:srgbClr>
              </a:gs>
              <a:gs pos="100000">
                <a:srgbClr val="EE9850"/>
              </a:gs>
            </a:gsLst>
            <a:lin ang="0" scaled="1"/>
            <a:tileRect/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29C1FA-88C1-A318-14AD-228504C8E68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244" y="4017275"/>
            <a:ext cx="1430528" cy="1430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4DF45-088C-97C8-0402-E90B5361B0D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887" y="4019047"/>
            <a:ext cx="1430528" cy="14305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77AC52-3F1C-1CDE-F807-477DDF1742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8016" y="4001767"/>
            <a:ext cx="1430528" cy="143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F94CA7-19F7-E3F3-196A-D249DFCC5CF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2654" y="4008844"/>
            <a:ext cx="1430528" cy="1430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AFE49C-10EE-111E-A8C4-86707630B71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6209" y="4001767"/>
            <a:ext cx="1430528" cy="14305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454229-DF1F-7101-F526-37BAA42EA2A5}"/>
              </a:ext>
            </a:extLst>
          </p:cNvPr>
          <p:cNvSpPr/>
          <p:nvPr/>
        </p:nvSpPr>
        <p:spPr>
          <a:xfrm rot="20107881">
            <a:off x="8323764" y="3943743"/>
            <a:ext cx="865943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Raster Analytics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BCDE0D-E710-ECB7-9F0D-D16824FD3484}"/>
              </a:ext>
            </a:extLst>
          </p:cNvPr>
          <p:cNvSpPr/>
          <p:nvPr/>
        </p:nvSpPr>
        <p:spPr>
          <a:xfrm rot="20120341">
            <a:off x="4023226" y="3971235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54E245-1EA9-87CB-3886-27B18A4E9550}"/>
              </a:ext>
            </a:extLst>
          </p:cNvPr>
          <p:cNvSpPr/>
          <p:nvPr/>
        </p:nvSpPr>
        <p:spPr>
          <a:xfrm rot="20126192">
            <a:off x="7036312" y="3947701"/>
            <a:ext cx="534121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Insights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448C13-0F29-BB97-D884-91018C4A0E5A}"/>
              </a:ext>
            </a:extLst>
          </p:cNvPr>
          <p:cNvSpPr/>
          <p:nvPr/>
        </p:nvSpPr>
        <p:spPr>
          <a:xfrm rot="20095654">
            <a:off x="2683537" y="3975710"/>
            <a:ext cx="442750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Portal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4F91F3D-943F-1D7A-F374-C00F11106938}"/>
              </a:ext>
            </a:extLst>
          </p:cNvPr>
          <p:cNvSpPr/>
          <p:nvPr/>
        </p:nvSpPr>
        <p:spPr>
          <a:xfrm rot="20116776">
            <a:off x="5401851" y="3954005"/>
            <a:ext cx="934871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Hosted Notebooks</a:t>
            </a:r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7610FE04-8EEF-83F1-4009-E9FE9D1EB7F3}"/>
              </a:ext>
            </a:extLst>
          </p:cNvPr>
          <p:cNvSpPr txBox="1">
            <a:spLocks/>
          </p:cNvSpPr>
          <p:nvPr/>
        </p:nvSpPr>
        <p:spPr>
          <a:xfrm>
            <a:off x="1007445" y="4558117"/>
            <a:ext cx="1283941" cy="372691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>
                <a:latin typeface="Avenir Next Condensed" panose="020B0506020202020204" pitchFamily="34" charset="0"/>
              </a:rPr>
              <a:t>Enterprise</a:t>
            </a:r>
          </a:p>
          <a:p>
            <a:endParaRPr lang="en-US" sz="2200" b="0">
              <a:latin typeface="Avenir Next" panose="020B05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DDC5DB-7BA6-7245-A095-13D7160972B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7159" y="4008844"/>
            <a:ext cx="1430528" cy="14305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8F424-55B2-AC67-46D8-5FA73D4B501B}"/>
              </a:ext>
            </a:extLst>
          </p:cNvPr>
          <p:cNvSpPr/>
          <p:nvPr/>
        </p:nvSpPr>
        <p:spPr>
          <a:xfrm rot="20107881">
            <a:off x="9816433" y="3950820"/>
            <a:ext cx="742512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GeoAnalytics</a:t>
            </a:r>
          </a:p>
        </p:txBody>
      </p:sp>
    </p:spTree>
    <p:extLst>
      <p:ext uri="{BB962C8B-B14F-4D97-AF65-F5344CB8AC3E}">
        <p14:creationId xmlns:p14="http://schemas.microsoft.com/office/powerpoint/2010/main" val="31926568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BE4E95-4525-C034-8FBF-A36EE62732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3EEA6D-C02F-92A2-756E-B0FAEED65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6872" y="4762084"/>
            <a:ext cx="4427728" cy="338554"/>
          </a:xfrm>
        </p:spPr>
        <p:txBody>
          <a:bodyPr/>
          <a:lstStyle/>
          <a:p>
            <a:r>
              <a:rPr lang="en-US" dirty="0"/>
              <a:t>Nanae Aubry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45AD94-04C4-B4A3-5EAD-A8AFE026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1786976"/>
            <a:ext cx="4427728" cy="2954655"/>
          </a:xfrm>
        </p:spPr>
        <p:txBody>
          <a:bodyPr/>
          <a:lstStyle/>
          <a:p>
            <a:r>
              <a:rPr lang="en-US" dirty="0"/>
              <a:t>Demo – Introduction to ArcGIS API to Python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85902B-798F-AB41-7ED0-F974CFD4A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4" descr="Text, background pattern&#10;&#10;Description automatically generated">
            <a:extLst>
              <a:ext uri="{FF2B5EF4-FFF2-40B4-BE49-F238E27FC236}">
                <a16:creationId xmlns:a16="http://schemas.microsoft.com/office/drawing/2014/main" id="{7009B2F5-FADB-888A-4017-B9FB5DF2EF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88000"/>
                    </a14:imgEffect>
                  </a14:imgLayer>
                </a14:imgProps>
              </a:ext>
            </a:extLst>
          </a:blip>
          <a:srcRect l="7161" r="-7161"/>
          <a:stretch/>
        </p:blipFill>
        <p:spPr>
          <a:xfrm>
            <a:off x="684213" y="1757364"/>
            <a:ext cx="6384331" cy="334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73059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59" y="511850"/>
            <a:ext cx="11316749" cy="369332"/>
          </a:xfrm>
        </p:spPr>
        <p:txBody>
          <a:bodyPr/>
          <a:lstStyle/>
          <a:p>
            <a:r>
              <a:rPr lang="en-US" sz="2400" dirty="0"/>
              <a:t>Python as remote client – Spatial Analysis and Enterprise Management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0F2B7EA-7E59-F414-C589-207E6AB0062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47010" y="637871"/>
            <a:ext cx="465934" cy="465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4E597-9F53-25A2-5681-1BD55C45229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4432" y="649877"/>
            <a:ext cx="465934" cy="465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66F0C1-AF07-AB6A-5DBF-ADF7E7D6BD2E}"/>
              </a:ext>
            </a:extLst>
          </p:cNvPr>
          <p:cNvSpPr/>
          <p:nvPr/>
        </p:nvSpPr>
        <p:spPr>
          <a:xfrm rot="20120341">
            <a:off x="11306196" y="402936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F92B90-8963-A721-3D39-C6F24798B51A}"/>
              </a:ext>
            </a:extLst>
          </p:cNvPr>
          <p:cNvSpPr/>
          <p:nvPr/>
        </p:nvSpPr>
        <p:spPr>
          <a:xfrm rot="20095654">
            <a:off x="10648288" y="483969"/>
            <a:ext cx="62709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Enterprise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6494A4-0C74-895C-E34F-9D555DF7E4B9}"/>
              </a:ext>
            </a:extLst>
          </p:cNvPr>
          <p:cNvSpPr txBox="1"/>
          <p:nvPr/>
        </p:nvSpPr>
        <p:spPr>
          <a:xfrm>
            <a:off x="9774459" y="6239746"/>
            <a:ext cx="2364069" cy="4900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  <a:ea typeface="+mn-ea"/>
                <a:cs typeface="+mn-cs"/>
              </a:rPr>
              <a:t>Spatial analysis &amp; Enterprise management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309911-C526-C141-A419-CDA8EACDAD0B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309" y="1172570"/>
            <a:ext cx="2588631" cy="1496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3C9D32-DD88-2981-DC0A-FC1DED419FA6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0133" y="3213231"/>
            <a:ext cx="2232772" cy="296214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26FE32-D194-A157-A962-400E2F028EF1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8757" y="3871035"/>
            <a:ext cx="2253123" cy="29231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B490CE2-09B5-6DF6-B593-948FBDC15F9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7581" y="3252207"/>
            <a:ext cx="2232772" cy="2923168"/>
          </a:xfrm>
          <a:prstGeom prst="rect">
            <a:avLst/>
          </a:prstGeom>
        </p:spPr>
      </p:pic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8BEB748A-7C04-D7CD-594E-585E31A4362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525" y="1634733"/>
            <a:ext cx="2841912" cy="15983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7F88142-5E7B-9066-D1DA-BF02041BFA45}"/>
              </a:ext>
            </a:extLst>
          </p:cNvPr>
          <p:cNvSpPr txBox="1"/>
          <p:nvPr/>
        </p:nvSpPr>
        <p:spPr>
          <a:xfrm>
            <a:off x="368377" y="2085848"/>
            <a:ext cx="2425185" cy="4900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  <a:ea typeface="+mn-ea"/>
                <a:cs typeface="+mn-cs"/>
              </a:rPr>
              <a:t>ArcGIS API for Python architecture</a:t>
            </a:r>
          </a:p>
        </p:txBody>
      </p:sp>
      <p:pic>
        <p:nvPicPr>
          <p:cNvPr id="21" name="Picture 20" descr="A picture containing holding, close, white, woman&#10;&#10;Description automatically generated">
            <a:extLst>
              <a:ext uri="{FF2B5EF4-FFF2-40B4-BE49-F238E27FC236}">
                <a16:creationId xmlns:a16="http://schemas.microsoft.com/office/drawing/2014/main" id="{05960DE9-3230-61ED-A90B-F8F73518FD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008" y="2587166"/>
            <a:ext cx="4244362" cy="3720195"/>
          </a:xfrm>
          <a:prstGeom prst="rect">
            <a:avLst/>
          </a:prstGeom>
        </p:spPr>
      </p:pic>
      <p:pic>
        <p:nvPicPr>
          <p:cNvPr id="22" name="Picture 21" descr="A picture containing monitor, sitting, black, screen&#10;&#10;Description automatically generated">
            <a:extLst>
              <a:ext uri="{FF2B5EF4-FFF2-40B4-BE49-F238E27FC236}">
                <a16:creationId xmlns:a16="http://schemas.microsoft.com/office/drawing/2014/main" id="{BDB4EB01-082E-73B1-9C19-804F2F5E93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37417" y="1216105"/>
            <a:ext cx="3055488" cy="17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86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08ECC-C584-E141-8D30-A0DBB8FE4E77}"/>
              </a:ext>
            </a:extLst>
          </p:cNvPr>
          <p:cNvSpPr txBox="1"/>
          <p:nvPr/>
        </p:nvSpPr>
        <p:spPr>
          <a:xfrm>
            <a:off x="3958379" y="1568708"/>
            <a:ext cx="7201580" cy="369331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3200" b="0" dirty="0">
                <a:solidFill>
                  <a:schemeClr val="bg1"/>
                </a:solidFill>
              </a:rPr>
              <a:t>How to apply this template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Copy existing slides into this file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When pasting, choose Use Destination Theme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lvl="0">
              <a:spcAft>
                <a:spcPts val="600"/>
              </a:spcAft>
            </a:pPr>
            <a:endParaRPr lang="en-US" dirty="0">
              <a:solidFill>
                <a:schemeClr val="bg1"/>
              </a:solidFill>
            </a:endParaRPr>
          </a:p>
          <a:p>
            <a:pPr marL="173038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Adjust your slides: </a:t>
            </a:r>
            <a:r>
              <a:rPr lang="en-US" dirty="0">
                <a:solidFill>
                  <a:schemeClr val="bg1"/>
                </a:solidFill>
              </a:rPr>
              <a:t>titles are now larger and lower on the slide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for better visibility</a:t>
            </a:r>
          </a:p>
          <a:p>
            <a:pPr marL="173038" lvl="0" indent="-173038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consistent title placement, you may need to select a layout from the Layout menu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FF1F6C7-B8AB-4E48-A497-0A910F864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00400" y="1568708"/>
            <a:ext cx="658368" cy="658368"/>
          </a:xfrm>
          <a:prstGeom prst="rect">
            <a:avLst/>
          </a:prstGeom>
        </p:spPr>
      </p:pic>
      <p:pic>
        <p:nvPicPr>
          <p:cNvPr id="16" name="Picture 15" descr="screenshot of Mac Paste Options menu: choose Use Destination Theme">
            <a:extLst>
              <a:ext uri="{FF2B5EF4-FFF2-40B4-BE49-F238E27FC236}">
                <a16:creationId xmlns:a16="http://schemas.microsoft.com/office/drawing/2014/main" id="{B87E8DBE-EC55-9240-942D-1020DB551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075" y="3042587"/>
            <a:ext cx="1261518" cy="657715"/>
          </a:xfrm>
          <a:prstGeom prst="rect">
            <a:avLst/>
          </a:prstGeom>
        </p:spPr>
      </p:pic>
      <p:pic>
        <p:nvPicPr>
          <p:cNvPr id="17" name="Picture 16" descr="screenshot of the macOS ribbon and Layout menu: choose Use Destination Theme">
            <a:extLst>
              <a:ext uri="{FF2B5EF4-FFF2-40B4-BE49-F238E27FC236}">
                <a16:creationId xmlns:a16="http://schemas.microsoft.com/office/drawing/2014/main" id="{58FCD2F7-C172-174E-8FF6-0F673C02A5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5522" b="55522"/>
          <a:stretch/>
        </p:blipFill>
        <p:spPr>
          <a:xfrm>
            <a:off x="6522152" y="5349750"/>
            <a:ext cx="1754069" cy="859543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E8458DF-02B4-BC45-8B49-DBA6481F4A75}"/>
              </a:ext>
            </a:extLst>
          </p:cNvPr>
          <p:cNvSpPr txBox="1"/>
          <p:nvPr/>
        </p:nvSpPr>
        <p:spPr>
          <a:xfrm>
            <a:off x="6522152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Mac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C8712F-C813-BA4B-9E26-90E03C802CB8}"/>
              </a:ext>
            </a:extLst>
          </p:cNvPr>
          <p:cNvSpPr txBox="1"/>
          <p:nvPr/>
        </p:nvSpPr>
        <p:spPr>
          <a:xfrm>
            <a:off x="6522152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Mac</a:t>
            </a:r>
            <a:endParaRPr lang="en-US" sz="900" i="1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C14D58-4C26-8B4E-8A6E-57CFB37B7114}"/>
              </a:ext>
            </a:extLst>
          </p:cNvPr>
          <p:cNvSpPr txBox="1"/>
          <p:nvPr/>
        </p:nvSpPr>
        <p:spPr>
          <a:xfrm>
            <a:off x="4268520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Windows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EAC12E-B3ED-0142-AACC-2359D0A658B0}"/>
              </a:ext>
            </a:extLst>
          </p:cNvPr>
          <p:cNvSpPr txBox="1"/>
          <p:nvPr/>
        </p:nvSpPr>
        <p:spPr>
          <a:xfrm>
            <a:off x="4268520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>
                <a:solidFill>
                  <a:schemeClr val="bg1"/>
                </a:solidFill>
              </a:rPr>
              <a:t>Windows</a:t>
            </a:r>
            <a:endParaRPr lang="en-US" sz="900" i="1">
              <a:solidFill>
                <a:schemeClr val="bg1"/>
              </a:solidFill>
            </a:endParaRPr>
          </a:p>
        </p:txBody>
      </p:sp>
      <p:pic>
        <p:nvPicPr>
          <p:cNvPr id="15" name="Picture 14" descr="screenshot of Windows Paste Options menu: choose Use Destination Theme">
            <a:extLst>
              <a:ext uri="{FF2B5EF4-FFF2-40B4-BE49-F238E27FC236}">
                <a16:creationId xmlns:a16="http://schemas.microsoft.com/office/drawing/2014/main" id="{AE558262-4CA3-A34D-98AB-7C3C4DB6E0A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30" t="11490" r="7374" b="9714"/>
          <a:stretch/>
        </p:blipFill>
        <p:spPr>
          <a:xfrm>
            <a:off x="4278083" y="2957297"/>
            <a:ext cx="936974" cy="743005"/>
          </a:xfrm>
          <a:prstGeom prst="rect">
            <a:avLst/>
          </a:prstGeom>
        </p:spPr>
      </p:pic>
      <p:pic>
        <p:nvPicPr>
          <p:cNvPr id="25" name="Picture 8" descr="screenshot of the ribbon and Layout command in the web app: choose Use Destination Theme">
            <a:extLst>
              <a:ext uri="{FF2B5EF4-FFF2-40B4-BE49-F238E27FC236}">
                <a16:creationId xmlns:a16="http://schemas.microsoft.com/office/drawing/2014/main" id="{A6EF5CDC-DEF0-F147-A4A8-4F6035CF78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2066" y="5454099"/>
            <a:ext cx="2147224" cy="612126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pic>
        <p:nvPicPr>
          <p:cNvPr id="26" name="Picture 25" descr="screenshot of the Windows ribbon and Layout menu: choose Use Destination Theme">
            <a:extLst>
              <a:ext uri="{FF2B5EF4-FFF2-40B4-BE49-F238E27FC236}">
                <a16:creationId xmlns:a16="http://schemas.microsoft.com/office/drawing/2014/main" id="{880B94B9-AFAA-1543-BCFE-5693932EF4E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1" r="47500" b="64728"/>
          <a:stretch/>
        </p:blipFill>
        <p:spPr>
          <a:xfrm>
            <a:off x="4267869" y="5364365"/>
            <a:ext cx="1610418" cy="847604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922DA61-6160-5B44-BD28-BF548E947747}"/>
              </a:ext>
            </a:extLst>
          </p:cNvPr>
          <p:cNvSpPr txBox="1"/>
          <p:nvPr/>
        </p:nvSpPr>
        <p:spPr>
          <a:xfrm>
            <a:off x="8957198" y="3731467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77C81A-DC48-3846-AC26-BC128554E74C}"/>
              </a:ext>
            </a:extLst>
          </p:cNvPr>
          <p:cNvSpPr txBox="1"/>
          <p:nvPr/>
        </p:nvSpPr>
        <p:spPr>
          <a:xfrm>
            <a:off x="8957198" y="6293435"/>
            <a:ext cx="765322" cy="184666"/>
          </a:xfrm>
          <a:prstGeom prst="rect">
            <a:avLst/>
          </a:prstGeom>
          <a:noFill/>
          <a:effectLst/>
        </p:spPr>
        <p:txBody>
          <a:bodyPr wrap="square" lIns="0" tIns="0" rIns="0" bIns="0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200" b="0" i="1" dirty="0">
                <a:solidFill>
                  <a:schemeClr val="bg1"/>
                </a:solidFill>
              </a:rPr>
              <a:t>Web</a:t>
            </a:r>
            <a:endParaRPr lang="en-US" sz="900" i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screenshot of Paste Options menu in the web app: choose Use Destination Theme">
            <a:extLst>
              <a:ext uri="{FF2B5EF4-FFF2-40B4-BE49-F238E27FC236}">
                <a16:creationId xmlns:a16="http://schemas.microsoft.com/office/drawing/2014/main" id="{4A9D73F3-2D13-CA44-AE19-3BCEE2C30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7198" y="3061422"/>
            <a:ext cx="1360578" cy="6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42479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903" y="521744"/>
            <a:ext cx="10369296" cy="461665"/>
          </a:xfrm>
        </p:spPr>
        <p:txBody>
          <a:bodyPr/>
          <a:lstStyle/>
          <a:p>
            <a:r>
              <a:rPr lang="en-US" dirty="0"/>
              <a:t>Python as remote client – automation of Platform apps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E4C949-3113-1FEB-6E82-CC67D948D02C}"/>
              </a:ext>
            </a:extLst>
          </p:cNvPr>
          <p:cNvSpPr txBox="1">
            <a:spLocks/>
          </p:cNvSpPr>
          <p:nvPr/>
        </p:nvSpPr>
        <p:spPr>
          <a:xfrm>
            <a:off x="685800" y="1600558"/>
            <a:ext cx="3145548" cy="486661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175895" indent="-175895"/>
            <a:r>
              <a:rPr lang="en-US" b="0" err="1">
                <a:latin typeface="Avenir Next" panose="020B0503020202020204" pitchFamily="34" charset="0"/>
              </a:rPr>
              <a:t>StoryMaps</a:t>
            </a:r>
            <a:endParaRPr lang="en-US" b="0">
              <a:latin typeface="Avenir Next" panose="020B0503020202020204" pitchFamily="34" charset="0"/>
            </a:endParaRPr>
          </a:p>
          <a:p>
            <a:pPr lvl="1" indent="-173355"/>
            <a:r>
              <a:rPr lang="en-US" sz="1600" b="0">
                <a:latin typeface="Avenir Next" panose="020B0503020202020204" pitchFamily="34" charset="0"/>
              </a:rPr>
              <a:t>Customize Journal story map</a:t>
            </a:r>
          </a:p>
          <a:p>
            <a:pPr marL="175895" indent="-175895"/>
            <a:r>
              <a:rPr lang="en-US" b="0">
                <a:latin typeface="Avenir Next" panose="020B0503020202020204" pitchFamily="34" charset="0"/>
              </a:rPr>
              <a:t>Workforce</a:t>
            </a:r>
          </a:p>
          <a:p>
            <a:pPr lvl="1" indent="-173355"/>
            <a:r>
              <a:rPr lang="en-US" sz="1600" b="0">
                <a:latin typeface="Avenir Next" panose="020B0503020202020204" pitchFamily="34" charset="0"/>
              </a:rPr>
              <a:t>Manage Projects, assignments, dispatch</a:t>
            </a:r>
          </a:p>
          <a:p>
            <a:pPr lvl="1" indent="-173355"/>
            <a:r>
              <a:rPr lang="en-US" sz="1600" b="0">
                <a:latin typeface="Avenir Next" panose="020B0503020202020204" pitchFamily="34" charset="0"/>
              </a:rPr>
              <a:t>Work with attachments, tracks, workers</a:t>
            </a:r>
          </a:p>
          <a:p>
            <a:pPr marL="175895" indent="-175895"/>
            <a:r>
              <a:rPr lang="en-US" b="0">
                <a:latin typeface="Avenir Next" panose="020B0503020202020204" pitchFamily="34" charset="0"/>
              </a:rPr>
              <a:t>Survey123</a:t>
            </a:r>
          </a:p>
          <a:p>
            <a:pPr lvl="1" indent="-173355"/>
            <a:r>
              <a:rPr lang="en-US" sz="1600" b="0">
                <a:latin typeface="Avenir Next" panose="020B0503020202020204" pitchFamily="34" charset="0"/>
              </a:rPr>
              <a:t>Manage survey and responses</a:t>
            </a:r>
          </a:p>
          <a:p>
            <a:pPr marL="175895" indent="-175895"/>
            <a:r>
              <a:rPr lang="en-US" sz="1800" b="0">
                <a:latin typeface="Avenir Next"/>
              </a:rPr>
              <a:t>Hub</a:t>
            </a:r>
          </a:p>
          <a:p>
            <a:pPr lvl="1" indent="-173355"/>
            <a:r>
              <a:rPr lang="en-US" sz="1600" b="0">
                <a:latin typeface="Avenir Next"/>
              </a:rPr>
              <a:t>work with initiatives, events</a:t>
            </a:r>
          </a:p>
          <a:p>
            <a:pPr marL="175895" indent="-175895"/>
            <a:r>
              <a:rPr lang="en-US" sz="1800" b="0">
                <a:latin typeface="Avenir Next" panose="020B0503020202020204" pitchFamily="34" charset="0"/>
              </a:rPr>
              <a:t>Tracker</a:t>
            </a:r>
          </a:p>
          <a:p>
            <a:pPr lvl="1" indent="-173355"/>
            <a:r>
              <a:rPr lang="en-US" sz="1600" b="0">
                <a:latin typeface="Avenir Next" panose="020B0503020202020204" pitchFamily="34" charset="0"/>
              </a:rPr>
              <a:t>manage tracks, mobile users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A48C2E-4F4E-EE2D-8C4D-35ECE0AC148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8497" y="1513168"/>
            <a:ext cx="7987471" cy="4866618"/>
          </a:xfrm>
          <a:prstGeom prst="roundRect">
            <a:avLst>
              <a:gd name="adj" fmla="val 282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6BC367-D3F9-C0C4-FF07-DA3A49FC8D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272" y="1521184"/>
            <a:ext cx="457200" cy="457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20230B-4F6B-67C3-E2C3-A5232CBAEF4F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03" y="3665549"/>
            <a:ext cx="457200" cy="457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A498F0-8C14-BB29-F80C-D4C767D28FA1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303" y="2338489"/>
            <a:ext cx="457200" cy="457200"/>
          </a:xfrm>
          <a:prstGeom prst="rect">
            <a:avLst/>
          </a:prstGeom>
        </p:spPr>
      </p:pic>
      <p:pic>
        <p:nvPicPr>
          <p:cNvPr id="14" name="Picture 2" descr="ArcGIS Hub | Community Engagement Software">
            <a:extLst>
              <a:ext uri="{FF2B5EF4-FFF2-40B4-BE49-F238E27FC236}">
                <a16:creationId xmlns:a16="http://schemas.microsoft.com/office/drawing/2014/main" id="{3AFA5534-26C5-80DF-8233-FDC994B37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3" y="4535409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racker for ArcGIS | Workforce Tracking App">
            <a:extLst>
              <a:ext uri="{FF2B5EF4-FFF2-40B4-BE49-F238E27FC236}">
                <a16:creationId xmlns:a16="http://schemas.microsoft.com/office/drawing/2014/main" id="{ED52F40F-6383-90BF-FD79-5CA2B9A71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3" y="5487701"/>
            <a:ext cx="477497" cy="477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014D39-AA5E-474A-D9C8-EBEF95D5413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09722" y="415621"/>
            <a:ext cx="465934" cy="465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B3FC8EA-7365-5FDE-B05F-F9DED2C8BAC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7144" y="427627"/>
            <a:ext cx="465934" cy="4659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F0DA4C-06C0-7819-ACFB-A47F70AA3A10}"/>
              </a:ext>
            </a:extLst>
          </p:cNvPr>
          <p:cNvSpPr/>
          <p:nvPr/>
        </p:nvSpPr>
        <p:spPr>
          <a:xfrm rot="20120341">
            <a:off x="11168908" y="180686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5D3E0F-6FB6-DE4D-0696-073A115FFE5D}"/>
              </a:ext>
            </a:extLst>
          </p:cNvPr>
          <p:cNvSpPr/>
          <p:nvPr/>
        </p:nvSpPr>
        <p:spPr>
          <a:xfrm rot="20095654">
            <a:off x="10511000" y="261719"/>
            <a:ext cx="62709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81333034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within the Enterprise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ArcGIS Servers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4FE6D0-49CD-56B4-93AD-138BFF16B4A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96873" y="407683"/>
            <a:ext cx="465934" cy="465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2879FA-F34A-E5EA-B60D-A9B9B34ABFE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4295" y="419690"/>
            <a:ext cx="465934" cy="4659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89AB93-3D25-4D31-7584-E18D259297E2}"/>
              </a:ext>
            </a:extLst>
          </p:cNvPr>
          <p:cNvSpPr/>
          <p:nvPr/>
        </p:nvSpPr>
        <p:spPr>
          <a:xfrm rot="20120341">
            <a:off x="10656059" y="172748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60993F-0ABB-8FBF-BD47-878A0EBBC2A6}"/>
              </a:ext>
            </a:extLst>
          </p:cNvPr>
          <p:cNvSpPr/>
          <p:nvPr/>
        </p:nvSpPr>
        <p:spPr>
          <a:xfrm rot="20095654">
            <a:off x="9998151" y="253781"/>
            <a:ext cx="62709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Enterprise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85C35B-5FE7-A354-6162-39EC3857641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10764" y="419690"/>
            <a:ext cx="465934" cy="46593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F8D0070-37D5-DF55-84A9-394950818CB6}"/>
              </a:ext>
            </a:extLst>
          </p:cNvPr>
          <p:cNvSpPr/>
          <p:nvPr/>
        </p:nvSpPr>
        <p:spPr>
          <a:xfrm rot="19984528">
            <a:off x="11369374" y="173856"/>
            <a:ext cx="437941" cy="2385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50" b="1" cap="none" spc="0">
                <a:ln w="0"/>
                <a:latin typeface="Avenir Next Condensed Demi Bold" panose="020B0506020202020204" pitchFamily="34" charset="0"/>
              </a:rPr>
              <a:t>ArcPy</a:t>
            </a:r>
          </a:p>
        </p:txBody>
      </p:sp>
      <p:sp>
        <p:nvSpPr>
          <p:cNvPr id="16" name="Rounded Rectangle 20">
            <a:extLst>
              <a:ext uri="{FF2B5EF4-FFF2-40B4-BE49-F238E27FC236}">
                <a16:creationId xmlns:a16="http://schemas.microsoft.com/office/drawing/2014/main" id="{56C077D2-1454-AB29-683C-3224BDB5FF06}"/>
              </a:ext>
            </a:extLst>
          </p:cNvPr>
          <p:cNvSpPr/>
          <p:nvPr/>
        </p:nvSpPr>
        <p:spPr bwMode="auto">
          <a:xfrm>
            <a:off x="7407964" y="481914"/>
            <a:ext cx="1273050" cy="6218557"/>
          </a:xfrm>
          <a:prstGeom prst="roundRect">
            <a:avLst>
              <a:gd name="adj" fmla="val 7408"/>
            </a:avLst>
          </a:prstGeom>
          <a:noFill/>
          <a:ln>
            <a:solidFill>
              <a:schemeClr val="tx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Next" panose="020B0503020202020204" pitchFamily="34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054407-CF60-3801-BB22-DC7067F5EAE4}"/>
              </a:ext>
            </a:extLst>
          </p:cNvPr>
          <p:cNvSpPr txBox="1"/>
          <p:nvPr/>
        </p:nvSpPr>
        <p:spPr>
          <a:xfrm>
            <a:off x="8658284" y="2522197"/>
            <a:ext cx="396876" cy="569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+</a:t>
            </a:r>
          </a:p>
          <a:p>
            <a:pPr algn="ctr" eaLnBrk="0" hangingPunct="0"/>
            <a:endParaRPr lang="en-US" sz="4000">
              <a:solidFill>
                <a:schemeClr val="bg2">
                  <a:lumMod val="20000"/>
                  <a:lumOff val="80000"/>
                </a:schemeClr>
              </a:solidFill>
              <a:latin typeface="Avenir Next" panose="020B05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ACC839-5C63-DDE7-214E-606991D2937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474" y="2112318"/>
            <a:ext cx="1310639" cy="13106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99FB938-7A71-3E3E-33D2-735C18D23252}"/>
              </a:ext>
            </a:extLst>
          </p:cNvPr>
          <p:cNvSpPr txBox="1"/>
          <p:nvPr/>
        </p:nvSpPr>
        <p:spPr>
          <a:xfrm>
            <a:off x="4326750" y="2466874"/>
            <a:ext cx="465602" cy="569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4000">
                <a:latin typeface="Avenir Next" panose="020B0503020202020204" pitchFamily="34" charset="0"/>
              </a:rPr>
              <a:t>=</a:t>
            </a:r>
          </a:p>
          <a:p>
            <a:pPr algn="ctr" eaLnBrk="0" hangingPunct="0"/>
            <a:endParaRPr lang="en-US" sz="4000">
              <a:latin typeface="Avenir Next" panose="020B05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0A0A54-0E02-D263-AF64-E89E86D095AF}"/>
              </a:ext>
            </a:extLst>
          </p:cNvPr>
          <p:cNvSpPr txBox="1"/>
          <p:nvPr/>
        </p:nvSpPr>
        <p:spPr>
          <a:xfrm>
            <a:off x="2678345" y="3546382"/>
            <a:ext cx="1418896" cy="2311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ArcGIS Enterprise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4BED37-0F8D-F393-0264-A693BB64974C}"/>
              </a:ext>
            </a:extLst>
          </p:cNvPr>
          <p:cNvSpPr txBox="1"/>
          <p:nvPr/>
        </p:nvSpPr>
        <p:spPr>
          <a:xfrm>
            <a:off x="6245354" y="3373246"/>
            <a:ext cx="836646" cy="2311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Portal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for ArcGIS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A50CC0-08B4-0BB6-EDC6-B752B05442AE}"/>
              </a:ext>
            </a:extLst>
          </p:cNvPr>
          <p:cNvSpPr txBox="1"/>
          <p:nvPr/>
        </p:nvSpPr>
        <p:spPr>
          <a:xfrm>
            <a:off x="7470109" y="3373246"/>
            <a:ext cx="952254" cy="2311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ArcGIS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Server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EF25A5-3235-2BA0-4BDF-CD8BC9930963}"/>
              </a:ext>
            </a:extLst>
          </p:cNvPr>
          <p:cNvSpPr txBox="1"/>
          <p:nvPr/>
        </p:nvSpPr>
        <p:spPr>
          <a:xfrm>
            <a:off x="8949249" y="3352581"/>
            <a:ext cx="917452" cy="2311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ArcGIS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Data Store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5DE930-B905-6957-950D-B1CAC0752EA5}"/>
              </a:ext>
            </a:extLst>
          </p:cNvPr>
          <p:cNvSpPr txBox="1"/>
          <p:nvPr/>
        </p:nvSpPr>
        <p:spPr>
          <a:xfrm>
            <a:off x="7057150" y="2537687"/>
            <a:ext cx="429972" cy="569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+</a:t>
            </a:r>
          </a:p>
          <a:p>
            <a:pPr algn="ctr" eaLnBrk="0" hangingPunct="0"/>
            <a:endParaRPr lang="en-US" sz="4000">
              <a:solidFill>
                <a:schemeClr val="bg2">
                  <a:lumMod val="20000"/>
                  <a:lumOff val="80000"/>
                </a:schemeClr>
              </a:solidFill>
              <a:latin typeface="Avenir Next" panose="020B0503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002EB7-1E93-E089-2761-DBD44605F944}"/>
              </a:ext>
            </a:extLst>
          </p:cNvPr>
          <p:cNvSpPr txBox="1"/>
          <p:nvPr/>
        </p:nvSpPr>
        <p:spPr>
          <a:xfrm>
            <a:off x="4772474" y="3373246"/>
            <a:ext cx="1186290" cy="231131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ArcGIS </a:t>
            </a:r>
          </a:p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Web Adaptor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A22504-12C7-0217-0C0F-89F1BBDE37DE}"/>
              </a:ext>
            </a:extLst>
          </p:cNvPr>
          <p:cNvSpPr txBox="1"/>
          <p:nvPr/>
        </p:nvSpPr>
        <p:spPr>
          <a:xfrm>
            <a:off x="5880338" y="2553751"/>
            <a:ext cx="365016" cy="56929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rPr>
              <a:t>+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8E864AE-361A-3A9C-CBBD-EA19CF0B6A63}"/>
              </a:ext>
            </a:extLst>
          </p:cNvPr>
          <p:cNvGrpSpPr/>
          <p:nvPr/>
        </p:nvGrpSpPr>
        <p:grpSpPr>
          <a:xfrm>
            <a:off x="7553955" y="2452940"/>
            <a:ext cx="790575" cy="701675"/>
            <a:chOff x="2366963" y="2451100"/>
            <a:chExt cx="790575" cy="701675"/>
          </a:xfrm>
        </p:grpSpPr>
        <p:sp useBgFill="1">
          <p:nvSpPr>
            <p:cNvPr id="28" name="Freeform 13">
              <a:extLst>
                <a:ext uri="{FF2B5EF4-FFF2-40B4-BE49-F238E27FC236}">
                  <a16:creationId xmlns:a16="http://schemas.microsoft.com/office/drawing/2014/main" id="{A4B47ED5-5770-C67A-2707-E9DB80E674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6963" y="2451100"/>
              <a:ext cx="790575" cy="701675"/>
            </a:xfrm>
            <a:custGeom>
              <a:avLst/>
              <a:gdLst>
                <a:gd name="T0" fmla="*/ 506 w 3486"/>
                <a:gd name="T1" fmla="*/ 2025 h 3093"/>
                <a:gd name="T2" fmla="*/ 513 w 3486"/>
                <a:gd name="T3" fmla="*/ 1761 h 3093"/>
                <a:gd name="T4" fmla="*/ 508 w 3486"/>
                <a:gd name="T5" fmla="*/ 1707 h 3093"/>
                <a:gd name="T6" fmla="*/ 337 w 3486"/>
                <a:gd name="T7" fmla="*/ 1519 h 3093"/>
                <a:gd name="T8" fmla="*/ 506 w 3486"/>
                <a:gd name="T9" fmla="*/ 1181 h 3093"/>
                <a:gd name="T10" fmla="*/ 513 w 3486"/>
                <a:gd name="T11" fmla="*/ 918 h 3093"/>
                <a:gd name="T12" fmla="*/ 508 w 3486"/>
                <a:gd name="T13" fmla="*/ 864 h 3093"/>
                <a:gd name="T14" fmla="*/ 337 w 3486"/>
                <a:gd name="T15" fmla="*/ 619 h 3093"/>
                <a:gd name="T16" fmla="*/ 3005 w 3486"/>
                <a:gd name="T17" fmla="*/ 3 h 3093"/>
                <a:gd name="T18" fmla="*/ 3068 w 3486"/>
                <a:gd name="T19" fmla="*/ 42 h 3093"/>
                <a:gd name="T20" fmla="*/ 3092 w 3486"/>
                <a:gd name="T21" fmla="*/ 113 h 3093"/>
                <a:gd name="T22" fmla="*/ 3086 w 3486"/>
                <a:gd name="T23" fmla="*/ 883 h 3093"/>
                <a:gd name="T24" fmla="*/ 3091 w 3486"/>
                <a:gd name="T25" fmla="*/ 936 h 3093"/>
                <a:gd name="T26" fmla="*/ 3091 w 3486"/>
                <a:gd name="T27" fmla="*/ 1707 h 3093"/>
                <a:gd name="T28" fmla="*/ 3077 w 3486"/>
                <a:gd name="T29" fmla="*/ 1744 h 3093"/>
                <a:gd name="T30" fmla="*/ 3089 w 3486"/>
                <a:gd name="T31" fmla="*/ 1771 h 3093"/>
                <a:gd name="T32" fmla="*/ 3092 w 3486"/>
                <a:gd name="T33" fmla="*/ 1800 h 3093"/>
                <a:gd name="T34" fmla="*/ 3189 w 3486"/>
                <a:gd name="T35" fmla="*/ 2318 h 3093"/>
                <a:gd name="T36" fmla="*/ 3317 w 3486"/>
                <a:gd name="T37" fmla="*/ 2377 h 3093"/>
                <a:gd name="T38" fmla="*/ 3415 w 3486"/>
                <a:gd name="T39" fmla="*/ 2475 h 3093"/>
                <a:gd name="T40" fmla="*/ 3474 w 3486"/>
                <a:gd name="T41" fmla="*/ 2603 h 3093"/>
                <a:gd name="T42" fmla="*/ 3483 w 3486"/>
                <a:gd name="T43" fmla="*/ 2749 h 3093"/>
                <a:gd name="T44" fmla="*/ 3440 w 3486"/>
                <a:gd name="T45" fmla="*/ 2884 h 3093"/>
                <a:gd name="T46" fmla="*/ 3354 w 3486"/>
                <a:gd name="T47" fmla="*/ 2994 h 3093"/>
                <a:gd name="T48" fmla="*/ 3235 w 3486"/>
                <a:gd name="T49" fmla="*/ 3067 h 3093"/>
                <a:gd name="T50" fmla="*/ 3092 w 3486"/>
                <a:gd name="T51" fmla="*/ 3093 h 3093"/>
                <a:gd name="T52" fmla="*/ 2958 w 3486"/>
                <a:gd name="T53" fmla="*/ 3069 h 3093"/>
                <a:gd name="T54" fmla="*/ 2843 w 3486"/>
                <a:gd name="T55" fmla="*/ 3003 h 3093"/>
                <a:gd name="T56" fmla="*/ 2806 w 3486"/>
                <a:gd name="T57" fmla="*/ 3015 h 3093"/>
                <a:gd name="T58" fmla="*/ 2767 w 3486"/>
                <a:gd name="T59" fmla="*/ 3071 h 3093"/>
                <a:gd name="T60" fmla="*/ 2699 w 3486"/>
                <a:gd name="T61" fmla="*/ 3093 h 3093"/>
                <a:gd name="T62" fmla="*/ 1920 w 3486"/>
                <a:gd name="T63" fmla="*/ 3082 h 3093"/>
                <a:gd name="T64" fmla="*/ 1869 w 3486"/>
                <a:gd name="T65" fmla="*/ 3034 h 3093"/>
                <a:gd name="T66" fmla="*/ 1857 w 3486"/>
                <a:gd name="T67" fmla="*/ 2964 h 3093"/>
                <a:gd name="T68" fmla="*/ 2054 w 3486"/>
                <a:gd name="T69" fmla="*/ 2643 h 3093"/>
                <a:gd name="T70" fmla="*/ 569 w 3486"/>
                <a:gd name="T71" fmla="*/ 2631 h 3093"/>
                <a:gd name="T72" fmla="*/ 518 w 3486"/>
                <a:gd name="T73" fmla="*/ 2580 h 3093"/>
                <a:gd name="T74" fmla="*/ 506 w 3486"/>
                <a:gd name="T75" fmla="*/ 2362 h 3093"/>
                <a:gd name="T76" fmla="*/ 63 w 3486"/>
                <a:gd name="T77" fmla="*/ 2350 h 3093"/>
                <a:gd name="T78" fmla="*/ 12 w 3486"/>
                <a:gd name="T79" fmla="*/ 2299 h 3093"/>
                <a:gd name="T80" fmla="*/ 0 w 3486"/>
                <a:gd name="T81" fmla="*/ 394 h 3093"/>
                <a:gd name="T82" fmla="*/ 24 w 3486"/>
                <a:gd name="T83" fmla="*/ 323 h 3093"/>
                <a:gd name="T84" fmla="*/ 87 w 3486"/>
                <a:gd name="T85" fmla="*/ 284 h 3093"/>
                <a:gd name="T86" fmla="*/ 506 w 3486"/>
                <a:gd name="T87" fmla="*/ 113 h 3093"/>
                <a:gd name="T88" fmla="*/ 530 w 3486"/>
                <a:gd name="T89" fmla="*/ 42 h 3093"/>
                <a:gd name="T90" fmla="*/ 593 w 3486"/>
                <a:gd name="T91" fmla="*/ 3 h 3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6" h="3093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77" y="1744"/>
                  </a:lnTo>
                  <a:lnTo>
                    <a:pt x="3082" y="1756"/>
                  </a:lnTo>
                  <a:lnTo>
                    <a:pt x="3088" y="1767"/>
                  </a:lnTo>
                  <a:lnTo>
                    <a:pt x="3089" y="1771"/>
                  </a:lnTo>
                  <a:lnTo>
                    <a:pt x="3091" y="1785"/>
                  </a:lnTo>
                  <a:lnTo>
                    <a:pt x="3092" y="1799"/>
                  </a:lnTo>
                  <a:lnTo>
                    <a:pt x="3092" y="1800"/>
                  </a:lnTo>
                  <a:lnTo>
                    <a:pt x="3092" y="2306"/>
                  </a:lnTo>
                  <a:lnTo>
                    <a:pt x="3142" y="2309"/>
                  </a:lnTo>
                  <a:lnTo>
                    <a:pt x="3189" y="2318"/>
                  </a:lnTo>
                  <a:lnTo>
                    <a:pt x="3235" y="2332"/>
                  </a:lnTo>
                  <a:lnTo>
                    <a:pt x="3277" y="2351"/>
                  </a:lnTo>
                  <a:lnTo>
                    <a:pt x="3317" y="2377"/>
                  </a:lnTo>
                  <a:lnTo>
                    <a:pt x="3354" y="2405"/>
                  </a:lnTo>
                  <a:lnTo>
                    <a:pt x="3387" y="2438"/>
                  </a:lnTo>
                  <a:lnTo>
                    <a:pt x="3415" y="2475"/>
                  </a:lnTo>
                  <a:lnTo>
                    <a:pt x="3440" y="2514"/>
                  </a:lnTo>
                  <a:lnTo>
                    <a:pt x="3460" y="2557"/>
                  </a:lnTo>
                  <a:lnTo>
                    <a:pt x="3474" y="2603"/>
                  </a:lnTo>
                  <a:lnTo>
                    <a:pt x="3483" y="2650"/>
                  </a:lnTo>
                  <a:lnTo>
                    <a:pt x="3486" y="2699"/>
                  </a:lnTo>
                  <a:lnTo>
                    <a:pt x="3483" y="2749"/>
                  </a:lnTo>
                  <a:lnTo>
                    <a:pt x="3474" y="2796"/>
                  </a:lnTo>
                  <a:lnTo>
                    <a:pt x="3460" y="2842"/>
                  </a:lnTo>
                  <a:lnTo>
                    <a:pt x="3440" y="2884"/>
                  </a:lnTo>
                  <a:lnTo>
                    <a:pt x="3415" y="2924"/>
                  </a:lnTo>
                  <a:lnTo>
                    <a:pt x="3387" y="2961"/>
                  </a:lnTo>
                  <a:lnTo>
                    <a:pt x="3354" y="2994"/>
                  </a:lnTo>
                  <a:lnTo>
                    <a:pt x="3317" y="3022"/>
                  </a:lnTo>
                  <a:lnTo>
                    <a:pt x="3277" y="3047"/>
                  </a:lnTo>
                  <a:lnTo>
                    <a:pt x="3235" y="3067"/>
                  </a:lnTo>
                  <a:lnTo>
                    <a:pt x="3189" y="3080"/>
                  </a:lnTo>
                  <a:lnTo>
                    <a:pt x="3142" y="3090"/>
                  </a:lnTo>
                  <a:lnTo>
                    <a:pt x="3092" y="3093"/>
                  </a:lnTo>
                  <a:lnTo>
                    <a:pt x="3045" y="3090"/>
                  </a:lnTo>
                  <a:lnTo>
                    <a:pt x="3001" y="3082"/>
                  </a:lnTo>
                  <a:lnTo>
                    <a:pt x="2958" y="3069"/>
                  </a:lnTo>
                  <a:lnTo>
                    <a:pt x="2917" y="3052"/>
                  </a:lnTo>
                  <a:lnTo>
                    <a:pt x="2879" y="3030"/>
                  </a:lnTo>
                  <a:lnTo>
                    <a:pt x="2843" y="3003"/>
                  </a:lnTo>
                  <a:lnTo>
                    <a:pt x="2811" y="2974"/>
                  </a:lnTo>
                  <a:lnTo>
                    <a:pt x="2810" y="2995"/>
                  </a:lnTo>
                  <a:lnTo>
                    <a:pt x="2806" y="3015"/>
                  </a:lnTo>
                  <a:lnTo>
                    <a:pt x="2797" y="3034"/>
                  </a:lnTo>
                  <a:lnTo>
                    <a:pt x="2784" y="3054"/>
                  </a:lnTo>
                  <a:lnTo>
                    <a:pt x="2767" y="3071"/>
                  </a:lnTo>
                  <a:lnTo>
                    <a:pt x="2745" y="3082"/>
                  </a:lnTo>
                  <a:lnTo>
                    <a:pt x="2723" y="3090"/>
                  </a:lnTo>
                  <a:lnTo>
                    <a:pt x="2699" y="3093"/>
                  </a:lnTo>
                  <a:lnTo>
                    <a:pt x="1968" y="3093"/>
                  </a:lnTo>
                  <a:lnTo>
                    <a:pt x="1944" y="3090"/>
                  </a:lnTo>
                  <a:lnTo>
                    <a:pt x="1920" y="3082"/>
                  </a:lnTo>
                  <a:lnTo>
                    <a:pt x="1900" y="3071"/>
                  </a:lnTo>
                  <a:lnTo>
                    <a:pt x="1882" y="3054"/>
                  </a:lnTo>
                  <a:lnTo>
                    <a:pt x="1869" y="3034"/>
                  </a:lnTo>
                  <a:lnTo>
                    <a:pt x="1860" y="3012"/>
                  </a:lnTo>
                  <a:lnTo>
                    <a:pt x="1856" y="2988"/>
                  </a:lnTo>
                  <a:lnTo>
                    <a:pt x="1857" y="2964"/>
                  </a:lnTo>
                  <a:lnTo>
                    <a:pt x="1862" y="2941"/>
                  </a:lnTo>
                  <a:lnTo>
                    <a:pt x="1874" y="2919"/>
                  </a:lnTo>
                  <a:lnTo>
                    <a:pt x="2054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73F580AF-3B73-56DF-91AF-9A208E6D73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6663" y="2476500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642 w 2362"/>
                <a:gd name="T29" fmla="*/ 1991 h 2418"/>
                <a:gd name="T30" fmla="*/ 1654 w 2362"/>
                <a:gd name="T31" fmla="*/ 2125 h 2418"/>
                <a:gd name="T32" fmla="*/ 1730 w 2362"/>
                <a:gd name="T33" fmla="*/ 2194 h 2418"/>
                <a:gd name="T34" fmla="*/ 1621 w 2362"/>
                <a:gd name="T35" fmla="*/ 2244 h 2418"/>
                <a:gd name="T36" fmla="*/ 1654 w 2362"/>
                <a:gd name="T37" fmla="*/ 1136 h 2418"/>
                <a:gd name="T38" fmla="*/ 1642 w 2362"/>
                <a:gd name="T39" fmla="*/ 1270 h 2418"/>
                <a:gd name="T40" fmla="*/ 2058 w 2362"/>
                <a:gd name="T41" fmla="*/ 1282 h 2418"/>
                <a:gd name="T42" fmla="*/ 2070 w 2362"/>
                <a:gd name="T43" fmla="*/ 1147 h 2418"/>
                <a:gd name="T44" fmla="*/ 1109 w 2362"/>
                <a:gd name="T45" fmla="*/ 1127 h 2418"/>
                <a:gd name="T46" fmla="*/ 1072 w 2362"/>
                <a:gd name="T47" fmla="*/ 1253 h 2418"/>
                <a:gd name="T48" fmla="*/ 1197 w 2362"/>
                <a:gd name="T49" fmla="*/ 1290 h 2418"/>
                <a:gd name="T50" fmla="*/ 1235 w 2362"/>
                <a:gd name="T51" fmla="*/ 1165 h 2418"/>
                <a:gd name="T52" fmla="*/ 790 w 2362"/>
                <a:gd name="T53" fmla="*/ 1124 h 2418"/>
                <a:gd name="T54" fmla="*/ 731 w 2362"/>
                <a:gd name="T55" fmla="*/ 1234 h 2418"/>
                <a:gd name="T56" fmla="*/ 841 w 2362"/>
                <a:gd name="T57" fmla="*/ 1293 h 2418"/>
                <a:gd name="T58" fmla="*/ 900 w 2362"/>
                <a:gd name="T59" fmla="*/ 1183 h 2418"/>
                <a:gd name="T60" fmla="*/ 790 w 2362"/>
                <a:gd name="T61" fmla="*/ 1124 h 2418"/>
                <a:gd name="T62" fmla="*/ 305 w 2362"/>
                <a:gd name="T63" fmla="*/ 1130 h 2418"/>
                <a:gd name="T64" fmla="*/ 305 w 2362"/>
                <a:gd name="T65" fmla="*/ 1288 h 2418"/>
                <a:gd name="T66" fmla="*/ 450 w 2362"/>
                <a:gd name="T67" fmla="*/ 1347 h 2418"/>
                <a:gd name="T68" fmla="*/ 560 w 2362"/>
                <a:gd name="T69" fmla="*/ 1237 h 2418"/>
                <a:gd name="T70" fmla="*/ 501 w 2362"/>
                <a:gd name="T71" fmla="*/ 1092 h 2418"/>
                <a:gd name="T72" fmla="*/ 2362 w 2362"/>
                <a:gd name="T73" fmla="*/ 1574 h 2418"/>
                <a:gd name="T74" fmla="*/ 1642 w 2362"/>
                <a:gd name="T75" fmla="*/ 304 h 2418"/>
                <a:gd name="T76" fmla="*/ 1654 w 2362"/>
                <a:gd name="T77" fmla="*/ 438 h 2418"/>
                <a:gd name="T78" fmla="*/ 2070 w 2362"/>
                <a:gd name="T79" fmla="*/ 427 h 2418"/>
                <a:gd name="T80" fmla="*/ 2058 w 2362"/>
                <a:gd name="T81" fmla="*/ 292 h 2418"/>
                <a:gd name="T82" fmla="*/ 1093 w 2362"/>
                <a:gd name="T83" fmla="*/ 293 h 2418"/>
                <a:gd name="T84" fmla="*/ 1081 w 2362"/>
                <a:gd name="T85" fmla="*/ 426 h 2418"/>
                <a:gd name="T86" fmla="*/ 1214 w 2362"/>
                <a:gd name="T87" fmla="*/ 438 h 2418"/>
                <a:gd name="T88" fmla="*/ 1226 w 2362"/>
                <a:gd name="T89" fmla="*/ 305 h 2418"/>
                <a:gd name="T90" fmla="*/ 772 w 2362"/>
                <a:gd name="T91" fmla="*/ 284 h 2418"/>
                <a:gd name="T92" fmla="*/ 734 w 2362"/>
                <a:gd name="T93" fmla="*/ 410 h 2418"/>
                <a:gd name="T94" fmla="*/ 860 w 2362"/>
                <a:gd name="T95" fmla="*/ 447 h 2418"/>
                <a:gd name="T96" fmla="*/ 897 w 2362"/>
                <a:gd name="T97" fmla="*/ 321 h 2418"/>
                <a:gd name="T98" fmla="*/ 423 w 2362"/>
                <a:gd name="T99" fmla="*/ 225 h 2418"/>
                <a:gd name="T100" fmla="*/ 293 w 2362"/>
                <a:gd name="T101" fmla="*/ 311 h 2418"/>
                <a:gd name="T102" fmla="*/ 323 w 2362"/>
                <a:gd name="T103" fmla="*/ 465 h 2418"/>
                <a:gd name="T104" fmla="*/ 476 w 2362"/>
                <a:gd name="T105" fmla="*/ 494 h 2418"/>
                <a:gd name="T106" fmla="*/ 563 w 2362"/>
                <a:gd name="T107" fmla="*/ 366 h 2418"/>
                <a:gd name="T108" fmla="*/ 476 w 2362"/>
                <a:gd name="T109" fmla="*/ 236 h 2418"/>
                <a:gd name="T110" fmla="*/ 0 w 2362"/>
                <a:gd name="T111" fmla="*/ 731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43" y="1687"/>
                  </a:lnTo>
                  <a:lnTo>
                    <a:pt x="1743" y="1968"/>
                  </a:lnTo>
                  <a:lnTo>
                    <a:pt x="1687" y="1968"/>
                  </a:lnTo>
                  <a:lnTo>
                    <a:pt x="1669" y="1971"/>
                  </a:lnTo>
                  <a:lnTo>
                    <a:pt x="1654" y="1979"/>
                  </a:lnTo>
                  <a:lnTo>
                    <a:pt x="1642" y="1991"/>
                  </a:lnTo>
                  <a:lnTo>
                    <a:pt x="1634" y="2006"/>
                  </a:lnTo>
                  <a:lnTo>
                    <a:pt x="1631" y="2024"/>
                  </a:lnTo>
                  <a:lnTo>
                    <a:pt x="1631" y="2080"/>
                  </a:lnTo>
                  <a:lnTo>
                    <a:pt x="1634" y="2098"/>
                  </a:lnTo>
                  <a:lnTo>
                    <a:pt x="1642" y="2114"/>
                  </a:lnTo>
                  <a:lnTo>
                    <a:pt x="1654" y="2125"/>
                  </a:lnTo>
                  <a:lnTo>
                    <a:pt x="1669" y="2134"/>
                  </a:lnTo>
                  <a:lnTo>
                    <a:pt x="1687" y="2136"/>
                  </a:lnTo>
                  <a:lnTo>
                    <a:pt x="1743" y="2136"/>
                  </a:lnTo>
                  <a:lnTo>
                    <a:pt x="1743" y="2193"/>
                  </a:lnTo>
                  <a:lnTo>
                    <a:pt x="1744" y="2196"/>
                  </a:lnTo>
                  <a:lnTo>
                    <a:pt x="1730" y="2194"/>
                  </a:lnTo>
                  <a:lnTo>
                    <a:pt x="1716" y="2193"/>
                  </a:lnTo>
                  <a:lnTo>
                    <a:pt x="1693" y="2195"/>
                  </a:lnTo>
                  <a:lnTo>
                    <a:pt x="1672" y="2201"/>
                  </a:lnTo>
                  <a:lnTo>
                    <a:pt x="1652" y="2212"/>
                  </a:lnTo>
                  <a:lnTo>
                    <a:pt x="1635" y="2227"/>
                  </a:lnTo>
                  <a:lnTo>
                    <a:pt x="1621" y="2244"/>
                  </a:lnTo>
                  <a:lnTo>
                    <a:pt x="1508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4516FEC5-C9BB-CEFF-5B73-D479C4D6B0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2363" y="2540000"/>
              <a:ext cx="739775" cy="587375"/>
            </a:xfrm>
            <a:custGeom>
              <a:avLst/>
              <a:gdLst>
                <a:gd name="T0" fmla="*/ 3022 w 3262"/>
                <a:gd name="T1" fmla="*/ 2027 h 2586"/>
                <a:gd name="T2" fmla="*/ 3099 w 3262"/>
                <a:gd name="T3" fmla="*/ 2050 h 2586"/>
                <a:gd name="T4" fmla="*/ 3165 w 3262"/>
                <a:gd name="T5" fmla="*/ 2093 h 2586"/>
                <a:gd name="T6" fmla="*/ 3217 w 3262"/>
                <a:gd name="T7" fmla="*/ 2152 h 2586"/>
                <a:gd name="T8" fmla="*/ 3249 w 3262"/>
                <a:gd name="T9" fmla="*/ 2224 h 2586"/>
                <a:gd name="T10" fmla="*/ 3262 w 3262"/>
                <a:gd name="T11" fmla="*/ 2305 h 2586"/>
                <a:gd name="T12" fmla="*/ 3249 w 3262"/>
                <a:gd name="T13" fmla="*/ 2386 h 2586"/>
                <a:gd name="T14" fmla="*/ 3217 w 3262"/>
                <a:gd name="T15" fmla="*/ 2458 h 2586"/>
                <a:gd name="T16" fmla="*/ 3165 w 3262"/>
                <a:gd name="T17" fmla="*/ 2517 h 2586"/>
                <a:gd name="T18" fmla="*/ 3099 w 3262"/>
                <a:gd name="T19" fmla="*/ 2561 h 2586"/>
                <a:gd name="T20" fmla="*/ 3022 w 3262"/>
                <a:gd name="T21" fmla="*/ 2584 h 2586"/>
                <a:gd name="T22" fmla="*/ 2939 w 3262"/>
                <a:gd name="T23" fmla="*/ 2584 h 2586"/>
                <a:gd name="T24" fmla="*/ 2862 w 3262"/>
                <a:gd name="T25" fmla="*/ 2561 h 2586"/>
                <a:gd name="T26" fmla="*/ 2796 w 3262"/>
                <a:gd name="T27" fmla="*/ 2517 h 2586"/>
                <a:gd name="T28" fmla="*/ 2744 w 3262"/>
                <a:gd name="T29" fmla="*/ 2458 h 2586"/>
                <a:gd name="T30" fmla="*/ 2712 w 3262"/>
                <a:gd name="T31" fmla="*/ 2386 h 2586"/>
                <a:gd name="T32" fmla="*/ 2699 w 3262"/>
                <a:gd name="T33" fmla="*/ 2305 h 2586"/>
                <a:gd name="T34" fmla="*/ 2712 w 3262"/>
                <a:gd name="T35" fmla="*/ 2224 h 2586"/>
                <a:gd name="T36" fmla="*/ 2744 w 3262"/>
                <a:gd name="T37" fmla="*/ 2152 h 2586"/>
                <a:gd name="T38" fmla="*/ 2796 w 3262"/>
                <a:gd name="T39" fmla="*/ 2093 h 2586"/>
                <a:gd name="T40" fmla="*/ 2862 w 3262"/>
                <a:gd name="T41" fmla="*/ 2050 h 2586"/>
                <a:gd name="T42" fmla="*/ 2939 w 3262"/>
                <a:gd name="T43" fmla="*/ 2027 h 2586"/>
                <a:gd name="T44" fmla="*/ 2222 w 3262"/>
                <a:gd name="T45" fmla="*/ 2024 h 2586"/>
                <a:gd name="T46" fmla="*/ 1856 w 3262"/>
                <a:gd name="T47" fmla="*/ 2586 h 2586"/>
                <a:gd name="T48" fmla="*/ 2362 w 3262"/>
                <a:gd name="T49" fmla="*/ 1406 h 2586"/>
                <a:gd name="T50" fmla="*/ 2868 w 3262"/>
                <a:gd name="T51" fmla="*/ 1912 h 2586"/>
                <a:gd name="T52" fmla="*/ 2362 w 3262"/>
                <a:gd name="T53" fmla="*/ 1406 h 2586"/>
                <a:gd name="T54" fmla="*/ 394 w 3262"/>
                <a:gd name="T55" fmla="*/ 0 h 2586"/>
                <a:gd name="T56" fmla="*/ 113 w 3262"/>
                <a:gd name="T57" fmla="*/ 112 h 2586"/>
                <a:gd name="T58" fmla="*/ 394 w 3262"/>
                <a:gd name="T59" fmla="*/ 900 h 2586"/>
                <a:gd name="T60" fmla="*/ 113 w 3262"/>
                <a:gd name="T61" fmla="*/ 1012 h 2586"/>
                <a:gd name="T62" fmla="*/ 394 w 3262"/>
                <a:gd name="T63" fmla="*/ 1743 h 2586"/>
                <a:gd name="T64" fmla="*/ 0 w 3262"/>
                <a:gd name="T65" fmla="*/ 1855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2" h="2586">
                  <a:moveTo>
                    <a:pt x="2980" y="2024"/>
                  </a:moveTo>
                  <a:lnTo>
                    <a:pt x="3022" y="2027"/>
                  </a:lnTo>
                  <a:lnTo>
                    <a:pt x="3061" y="2036"/>
                  </a:lnTo>
                  <a:lnTo>
                    <a:pt x="3099" y="2050"/>
                  </a:lnTo>
                  <a:lnTo>
                    <a:pt x="3133" y="2069"/>
                  </a:lnTo>
                  <a:lnTo>
                    <a:pt x="3165" y="2093"/>
                  </a:lnTo>
                  <a:lnTo>
                    <a:pt x="3192" y="2121"/>
                  </a:lnTo>
                  <a:lnTo>
                    <a:pt x="3217" y="2152"/>
                  </a:lnTo>
                  <a:lnTo>
                    <a:pt x="3236" y="2187"/>
                  </a:lnTo>
                  <a:lnTo>
                    <a:pt x="3249" y="2224"/>
                  </a:lnTo>
                  <a:lnTo>
                    <a:pt x="3259" y="2264"/>
                  </a:lnTo>
                  <a:lnTo>
                    <a:pt x="3262" y="2305"/>
                  </a:lnTo>
                  <a:lnTo>
                    <a:pt x="3259" y="2347"/>
                  </a:lnTo>
                  <a:lnTo>
                    <a:pt x="3249" y="2386"/>
                  </a:lnTo>
                  <a:lnTo>
                    <a:pt x="3236" y="2423"/>
                  </a:lnTo>
                  <a:lnTo>
                    <a:pt x="3217" y="2458"/>
                  </a:lnTo>
                  <a:lnTo>
                    <a:pt x="3192" y="2490"/>
                  </a:lnTo>
                  <a:lnTo>
                    <a:pt x="3165" y="2517"/>
                  </a:lnTo>
                  <a:lnTo>
                    <a:pt x="3133" y="2542"/>
                  </a:lnTo>
                  <a:lnTo>
                    <a:pt x="3099" y="2561"/>
                  </a:lnTo>
                  <a:lnTo>
                    <a:pt x="3061" y="2574"/>
                  </a:lnTo>
                  <a:lnTo>
                    <a:pt x="3022" y="2584"/>
                  </a:lnTo>
                  <a:lnTo>
                    <a:pt x="2980" y="2586"/>
                  </a:lnTo>
                  <a:lnTo>
                    <a:pt x="2939" y="2584"/>
                  </a:lnTo>
                  <a:lnTo>
                    <a:pt x="2900" y="2574"/>
                  </a:lnTo>
                  <a:lnTo>
                    <a:pt x="2862" y="2561"/>
                  </a:lnTo>
                  <a:lnTo>
                    <a:pt x="2828" y="2542"/>
                  </a:lnTo>
                  <a:lnTo>
                    <a:pt x="2796" y="2517"/>
                  </a:lnTo>
                  <a:lnTo>
                    <a:pt x="2769" y="2490"/>
                  </a:lnTo>
                  <a:lnTo>
                    <a:pt x="2744" y="2458"/>
                  </a:lnTo>
                  <a:lnTo>
                    <a:pt x="2725" y="2423"/>
                  </a:lnTo>
                  <a:lnTo>
                    <a:pt x="2712" y="2386"/>
                  </a:lnTo>
                  <a:lnTo>
                    <a:pt x="2702" y="2347"/>
                  </a:lnTo>
                  <a:lnTo>
                    <a:pt x="2699" y="2305"/>
                  </a:lnTo>
                  <a:lnTo>
                    <a:pt x="2702" y="2264"/>
                  </a:lnTo>
                  <a:lnTo>
                    <a:pt x="2712" y="2224"/>
                  </a:lnTo>
                  <a:lnTo>
                    <a:pt x="2725" y="2187"/>
                  </a:lnTo>
                  <a:lnTo>
                    <a:pt x="2744" y="2152"/>
                  </a:lnTo>
                  <a:lnTo>
                    <a:pt x="2769" y="2121"/>
                  </a:lnTo>
                  <a:lnTo>
                    <a:pt x="2796" y="2093"/>
                  </a:lnTo>
                  <a:lnTo>
                    <a:pt x="2828" y="2069"/>
                  </a:lnTo>
                  <a:lnTo>
                    <a:pt x="2862" y="2050"/>
                  </a:lnTo>
                  <a:lnTo>
                    <a:pt x="2900" y="2036"/>
                  </a:lnTo>
                  <a:lnTo>
                    <a:pt x="2939" y="2027"/>
                  </a:lnTo>
                  <a:lnTo>
                    <a:pt x="2980" y="2024"/>
                  </a:lnTo>
                  <a:close/>
                  <a:moveTo>
                    <a:pt x="2222" y="2024"/>
                  </a:moveTo>
                  <a:lnTo>
                    <a:pt x="2587" y="2586"/>
                  </a:lnTo>
                  <a:lnTo>
                    <a:pt x="1856" y="2586"/>
                  </a:lnTo>
                  <a:lnTo>
                    <a:pt x="2222" y="2024"/>
                  </a:lnTo>
                  <a:close/>
                  <a:moveTo>
                    <a:pt x="2362" y="1406"/>
                  </a:moveTo>
                  <a:lnTo>
                    <a:pt x="2868" y="1406"/>
                  </a:lnTo>
                  <a:lnTo>
                    <a:pt x="2868" y="1912"/>
                  </a:lnTo>
                  <a:lnTo>
                    <a:pt x="2362" y="1912"/>
                  </a:lnTo>
                  <a:lnTo>
                    <a:pt x="2362" y="1406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AC34694-B548-A249-41AB-F48AABE4CC87}"/>
              </a:ext>
            </a:extLst>
          </p:cNvPr>
          <p:cNvGrpSpPr/>
          <p:nvPr/>
        </p:nvGrpSpPr>
        <p:grpSpPr>
          <a:xfrm>
            <a:off x="6266337" y="2361237"/>
            <a:ext cx="811213" cy="760413"/>
            <a:chOff x="6411243" y="3103076"/>
            <a:chExt cx="811213" cy="760413"/>
          </a:xfrm>
        </p:grpSpPr>
        <p:sp useBgFill="1">
          <p:nvSpPr>
            <p:cNvPr id="32" name="Freeform 5">
              <a:extLst>
                <a:ext uri="{FF2B5EF4-FFF2-40B4-BE49-F238E27FC236}">
                  <a16:creationId xmlns:a16="http://schemas.microsoft.com/office/drawing/2014/main" id="{2BEB523F-B873-0393-856F-12574B2DBC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1243" y="3103076"/>
              <a:ext cx="811213" cy="760413"/>
            </a:xfrm>
            <a:custGeom>
              <a:avLst/>
              <a:gdLst>
                <a:gd name="T0" fmla="*/ 3666 w 7200"/>
                <a:gd name="T1" fmla="*/ 5612 h 6870"/>
                <a:gd name="T2" fmla="*/ 3538 w 7200"/>
                <a:gd name="T3" fmla="*/ 5579 h 6870"/>
                <a:gd name="T4" fmla="*/ 2051 w 7200"/>
                <a:gd name="T5" fmla="*/ 4766 h 6870"/>
                <a:gd name="T6" fmla="*/ 1945 w 7200"/>
                <a:gd name="T7" fmla="*/ 4404 h 6870"/>
                <a:gd name="T8" fmla="*/ 2051 w 7200"/>
                <a:gd name="T9" fmla="*/ 4298 h 6870"/>
                <a:gd name="T10" fmla="*/ 2765 w 7200"/>
                <a:gd name="T11" fmla="*/ 3907 h 6870"/>
                <a:gd name="T12" fmla="*/ 3021 w 7200"/>
                <a:gd name="T13" fmla="*/ 3907 h 6870"/>
                <a:gd name="T14" fmla="*/ 3666 w 7200"/>
                <a:gd name="T15" fmla="*/ 4260 h 6870"/>
                <a:gd name="T16" fmla="*/ 4310 w 7200"/>
                <a:gd name="T17" fmla="*/ 3907 h 6870"/>
                <a:gd name="T18" fmla="*/ 4566 w 7200"/>
                <a:gd name="T19" fmla="*/ 3907 h 6870"/>
                <a:gd name="T20" fmla="*/ 5281 w 7200"/>
                <a:gd name="T21" fmla="*/ 4298 h 6870"/>
                <a:gd name="T22" fmla="*/ 5387 w 7200"/>
                <a:gd name="T23" fmla="*/ 4660 h 6870"/>
                <a:gd name="T24" fmla="*/ 5280 w 7200"/>
                <a:gd name="T25" fmla="*/ 4766 h 6870"/>
                <a:gd name="T26" fmla="*/ 3794 w 7200"/>
                <a:gd name="T27" fmla="*/ 5579 h 6870"/>
                <a:gd name="T28" fmla="*/ 3666 w 7200"/>
                <a:gd name="T29" fmla="*/ 5612 h 6870"/>
                <a:gd name="T30" fmla="*/ 3666 w 7200"/>
                <a:gd name="T31" fmla="*/ 4150 h 6870"/>
                <a:gd name="T32" fmla="*/ 3538 w 7200"/>
                <a:gd name="T33" fmla="*/ 4117 h 6870"/>
                <a:gd name="T34" fmla="*/ 2051 w 7200"/>
                <a:gd name="T35" fmla="*/ 3304 h 6870"/>
                <a:gd name="T36" fmla="*/ 1945 w 7200"/>
                <a:gd name="T37" fmla="*/ 2942 h 6870"/>
                <a:gd name="T38" fmla="*/ 2051 w 7200"/>
                <a:gd name="T39" fmla="*/ 2836 h 6870"/>
                <a:gd name="T40" fmla="*/ 3538 w 7200"/>
                <a:gd name="T41" fmla="*/ 2023 h 6870"/>
                <a:gd name="T42" fmla="*/ 3794 w 7200"/>
                <a:gd name="T43" fmla="*/ 2023 h 6870"/>
                <a:gd name="T44" fmla="*/ 5280 w 7200"/>
                <a:gd name="T45" fmla="*/ 2836 h 6870"/>
                <a:gd name="T46" fmla="*/ 5387 w 7200"/>
                <a:gd name="T47" fmla="*/ 3198 h 6870"/>
                <a:gd name="T48" fmla="*/ 5280 w 7200"/>
                <a:gd name="T49" fmla="*/ 3304 h 6870"/>
                <a:gd name="T50" fmla="*/ 3794 w 7200"/>
                <a:gd name="T51" fmla="*/ 4117 h 6870"/>
                <a:gd name="T52" fmla="*/ 3666 w 7200"/>
                <a:gd name="T53" fmla="*/ 4150 h 6870"/>
                <a:gd name="T54" fmla="*/ 1626 w 7200"/>
                <a:gd name="T55" fmla="*/ 6870 h 6870"/>
                <a:gd name="T56" fmla="*/ 0 w 7200"/>
                <a:gd name="T57" fmla="*/ 5172 h 6870"/>
                <a:gd name="T58" fmla="*/ 0 w 7200"/>
                <a:gd name="T59" fmla="*/ 2826 h 6870"/>
                <a:gd name="T60" fmla="*/ 954 w 7200"/>
                <a:gd name="T61" fmla="*/ 1308 h 6870"/>
                <a:gd name="T62" fmla="*/ 3494 w 7200"/>
                <a:gd name="T63" fmla="*/ 38 h 6870"/>
                <a:gd name="T64" fmla="*/ 3722 w 7200"/>
                <a:gd name="T65" fmla="*/ 33 h 6870"/>
                <a:gd name="T66" fmla="*/ 7043 w 7200"/>
                <a:gd name="T67" fmla="*/ 1527 h 6870"/>
                <a:gd name="T68" fmla="*/ 7200 w 7200"/>
                <a:gd name="T69" fmla="*/ 1770 h 6870"/>
                <a:gd name="T70" fmla="*/ 7200 w 7200"/>
                <a:gd name="T71" fmla="*/ 4556 h 6870"/>
                <a:gd name="T72" fmla="*/ 4991 w 7200"/>
                <a:gd name="T73" fmla="*/ 6870 h 6870"/>
                <a:gd name="T74" fmla="*/ 1626 w 7200"/>
                <a:gd name="T75" fmla="*/ 6870 h 6870"/>
                <a:gd name="T76" fmla="*/ 1432 w 7200"/>
                <a:gd name="T77" fmla="*/ 2264 h 6870"/>
                <a:gd name="T78" fmla="*/ 1067 w 7200"/>
                <a:gd name="T79" fmla="*/ 2829 h 6870"/>
                <a:gd name="T80" fmla="*/ 1067 w 7200"/>
                <a:gd name="T81" fmla="*/ 5172 h 6870"/>
                <a:gd name="T82" fmla="*/ 1626 w 7200"/>
                <a:gd name="T83" fmla="*/ 5803 h 6870"/>
                <a:gd name="T84" fmla="*/ 4991 w 7200"/>
                <a:gd name="T85" fmla="*/ 5803 h 6870"/>
                <a:gd name="T86" fmla="*/ 6134 w 7200"/>
                <a:gd name="T87" fmla="*/ 4556 h 6870"/>
                <a:gd name="T88" fmla="*/ 6134 w 7200"/>
                <a:gd name="T89" fmla="*/ 2656 h 6870"/>
                <a:gd name="T90" fmla="*/ 5800 w 7200"/>
                <a:gd name="T91" fmla="*/ 2140 h 6870"/>
                <a:gd name="T92" fmla="*/ 3631 w 7200"/>
                <a:gd name="T93" fmla="*/ 1165 h 6870"/>
                <a:gd name="T94" fmla="*/ 1432 w 7200"/>
                <a:gd name="T95" fmla="*/ 2264 h 68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200" h="6870">
                  <a:moveTo>
                    <a:pt x="3666" y="5612"/>
                  </a:moveTo>
                  <a:cubicBezTo>
                    <a:pt x="3621" y="5612"/>
                    <a:pt x="3577" y="5601"/>
                    <a:pt x="3538" y="5579"/>
                  </a:cubicBezTo>
                  <a:cubicBezTo>
                    <a:pt x="2051" y="4766"/>
                    <a:pt x="2051" y="4766"/>
                    <a:pt x="2051" y="4766"/>
                  </a:cubicBezTo>
                  <a:cubicBezTo>
                    <a:pt x="1921" y="4695"/>
                    <a:pt x="1874" y="4533"/>
                    <a:pt x="1945" y="4404"/>
                  </a:cubicBezTo>
                  <a:cubicBezTo>
                    <a:pt x="1969" y="4359"/>
                    <a:pt x="2006" y="4323"/>
                    <a:pt x="2051" y="4298"/>
                  </a:cubicBezTo>
                  <a:cubicBezTo>
                    <a:pt x="2765" y="3907"/>
                    <a:pt x="2765" y="3907"/>
                    <a:pt x="2765" y="3907"/>
                  </a:cubicBezTo>
                  <a:cubicBezTo>
                    <a:pt x="2845" y="3864"/>
                    <a:pt x="2941" y="3864"/>
                    <a:pt x="3021" y="3907"/>
                  </a:cubicBezTo>
                  <a:cubicBezTo>
                    <a:pt x="3666" y="4260"/>
                    <a:pt x="3666" y="4260"/>
                    <a:pt x="3666" y="4260"/>
                  </a:cubicBezTo>
                  <a:cubicBezTo>
                    <a:pt x="4310" y="3907"/>
                    <a:pt x="4310" y="3907"/>
                    <a:pt x="4310" y="3907"/>
                  </a:cubicBezTo>
                  <a:cubicBezTo>
                    <a:pt x="4390" y="3864"/>
                    <a:pt x="4487" y="3864"/>
                    <a:pt x="4566" y="3907"/>
                  </a:cubicBezTo>
                  <a:cubicBezTo>
                    <a:pt x="5281" y="4298"/>
                    <a:pt x="5281" y="4298"/>
                    <a:pt x="5281" y="4298"/>
                  </a:cubicBezTo>
                  <a:cubicBezTo>
                    <a:pt x="5410" y="4369"/>
                    <a:pt x="5457" y="4531"/>
                    <a:pt x="5387" y="4660"/>
                  </a:cubicBezTo>
                  <a:cubicBezTo>
                    <a:pt x="5362" y="4705"/>
                    <a:pt x="5325" y="4742"/>
                    <a:pt x="5280" y="4766"/>
                  </a:cubicBezTo>
                  <a:cubicBezTo>
                    <a:pt x="3794" y="5579"/>
                    <a:pt x="3794" y="5579"/>
                    <a:pt x="3794" y="5579"/>
                  </a:cubicBezTo>
                  <a:cubicBezTo>
                    <a:pt x="3754" y="5601"/>
                    <a:pt x="3710" y="5612"/>
                    <a:pt x="3666" y="5612"/>
                  </a:cubicBezTo>
                  <a:close/>
                  <a:moveTo>
                    <a:pt x="3666" y="4150"/>
                  </a:moveTo>
                  <a:cubicBezTo>
                    <a:pt x="3621" y="4150"/>
                    <a:pt x="3577" y="4138"/>
                    <a:pt x="3538" y="4117"/>
                  </a:cubicBezTo>
                  <a:cubicBezTo>
                    <a:pt x="2051" y="3304"/>
                    <a:pt x="2051" y="3304"/>
                    <a:pt x="2051" y="3304"/>
                  </a:cubicBezTo>
                  <a:cubicBezTo>
                    <a:pt x="1921" y="3233"/>
                    <a:pt x="1874" y="3071"/>
                    <a:pt x="1945" y="2942"/>
                  </a:cubicBezTo>
                  <a:cubicBezTo>
                    <a:pt x="1969" y="2897"/>
                    <a:pt x="2006" y="2860"/>
                    <a:pt x="2051" y="2836"/>
                  </a:cubicBezTo>
                  <a:cubicBezTo>
                    <a:pt x="3538" y="2023"/>
                    <a:pt x="3538" y="2023"/>
                    <a:pt x="3538" y="2023"/>
                  </a:cubicBezTo>
                  <a:cubicBezTo>
                    <a:pt x="3617" y="1979"/>
                    <a:pt x="3714" y="1979"/>
                    <a:pt x="3794" y="2023"/>
                  </a:cubicBezTo>
                  <a:cubicBezTo>
                    <a:pt x="5280" y="2836"/>
                    <a:pt x="5280" y="2836"/>
                    <a:pt x="5280" y="2836"/>
                  </a:cubicBezTo>
                  <a:cubicBezTo>
                    <a:pt x="5410" y="2907"/>
                    <a:pt x="5457" y="3069"/>
                    <a:pt x="5387" y="3198"/>
                  </a:cubicBezTo>
                  <a:cubicBezTo>
                    <a:pt x="5362" y="3243"/>
                    <a:pt x="5325" y="3279"/>
                    <a:pt x="5280" y="3304"/>
                  </a:cubicBezTo>
                  <a:cubicBezTo>
                    <a:pt x="3794" y="4117"/>
                    <a:pt x="3794" y="4117"/>
                    <a:pt x="3794" y="4117"/>
                  </a:cubicBezTo>
                  <a:cubicBezTo>
                    <a:pt x="3754" y="4138"/>
                    <a:pt x="3710" y="4150"/>
                    <a:pt x="3666" y="4150"/>
                  </a:cubicBezTo>
                  <a:close/>
                  <a:moveTo>
                    <a:pt x="1626" y="6870"/>
                  </a:moveTo>
                  <a:cubicBezTo>
                    <a:pt x="760" y="6870"/>
                    <a:pt x="0" y="6077"/>
                    <a:pt x="0" y="5172"/>
                  </a:cubicBezTo>
                  <a:cubicBezTo>
                    <a:pt x="0" y="2826"/>
                    <a:pt x="0" y="2826"/>
                    <a:pt x="0" y="2826"/>
                  </a:cubicBezTo>
                  <a:cubicBezTo>
                    <a:pt x="9" y="2181"/>
                    <a:pt x="377" y="1595"/>
                    <a:pt x="954" y="1308"/>
                  </a:cubicBezTo>
                  <a:cubicBezTo>
                    <a:pt x="3494" y="38"/>
                    <a:pt x="3494" y="38"/>
                    <a:pt x="3494" y="38"/>
                  </a:cubicBezTo>
                  <a:cubicBezTo>
                    <a:pt x="3566" y="2"/>
                    <a:pt x="3649" y="0"/>
                    <a:pt x="3722" y="33"/>
                  </a:cubicBezTo>
                  <a:cubicBezTo>
                    <a:pt x="7043" y="1527"/>
                    <a:pt x="7043" y="1527"/>
                    <a:pt x="7043" y="1527"/>
                  </a:cubicBezTo>
                  <a:cubicBezTo>
                    <a:pt x="7139" y="1570"/>
                    <a:pt x="7200" y="1665"/>
                    <a:pt x="7200" y="1770"/>
                  </a:cubicBezTo>
                  <a:cubicBezTo>
                    <a:pt x="7200" y="4556"/>
                    <a:pt x="7200" y="4556"/>
                    <a:pt x="7200" y="4556"/>
                  </a:cubicBezTo>
                  <a:cubicBezTo>
                    <a:pt x="7200" y="5810"/>
                    <a:pt x="6189" y="6870"/>
                    <a:pt x="4991" y="6870"/>
                  </a:cubicBezTo>
                  <a:lnTo>
                    <a:pt x="1626" y="6870"/>
                  </a:lnTo>
                  <a:close/>
                  <a:moveTo>
                    <a:pt x="1432" y="2264"/>
                  </a:moveTo>
                  <a:cubicBezTo>
                    <a:pt x="1214" y="2370"/>
                    <a:pt x="1073" y="2588"/>
                    <a:pt x="1067" y="2829"/>
                  </a:cubicBezTo>
                  <a:cubicBezTo>
                    <a:pt x="1067" y="5172"/>
                    <a:pt x="1067" y="5172"/>
                    <a:pt x="1067" y="5172"/>
                  </a:cubicBezTo>
                  <a:cubicBezTo>
                    <a:pt x="1067" y="5479"/>
                    <a:pt x="1354" y="5803"/>
                    <a:pt x="1626" y="5803"/>
                  </a:cubicBezTo>
                  <a:cubicBezTo>
                    <a:pt x="4991" y="5803"/>
                    <a:pt x="4991" y="5803"/>
                    <a:pt x="4991" y="5803"/>
                  </a:cubicBezTo>
                  <a:cubicBezTo>
                    <a:pt x="5589" y="5803"/>
                    <a:pt x="6134" y="5209"/>
                    <a:pt x="6134" y="4556"/>
                  </a:cubicBezTo>
                  <a:cubicBezTo>
                    <a:pt x="6134" y="2656"/>
                    <a:pt x="6134" y="2656"/>
                    <a:pt x="6134" y="2656"/>
                  </a:cubicBezTo>
                  <a:cubicBezTo>
                    <a:pt x="6133" y="2434"/>
                    <a:pt x="6003" y="2232"/>
                    <a:pt x="5800" y="2140"/>
                  </a:cubicBezTo>
                  <a:cubicBezTo>
                    <a:pt x="3631" y="1165"/>
                    <a:pt x="3631" y="1165"/>
                    <a:pt x="3631" y="1165"/>
                  </a:cubicBezTo>
                  <a:lnTo>
                    <a:pt x="1432" y="2264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A2A1D6FD-0AAA-7080-C78E-0E13750BF5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57306" y="3353901"/>
              <a:ext cx="334963" cy="341313"/>
            </a:xfrm>
            <a:custGeom>
              <a:avLst/>
              <a:gdLst>
                <a:gd name="T0" fmla="*/ 160 w 211"/>
                <a:gd name="T1" fmla="*/ 131 h 215"/>
                <a:gd name="T2" fmla="*/ 211 w 211"/>
                <a:gd name="T3" fmla="*/ 158 h 215"/>
                <a:gd name="T4" fmla="*/ 105 w 211"/>
                <a:gd name="T5" fmla="*/ 215 h 215"/>
                <a:gd name="T6" fmla="*/ 0 w 211"/>
                <a:gd name="T7" fmla="*/ 158 h 215"/>
                <a:gd name="T8" fmla="*/ 50 w 211"/>
                <a:gd name="T9" fmla="*/ 131 h 215"/>
                <a:gd name="T10" fmla="*/ 105 w 211"/>
                <a:gd name="T11" fmla="*/ 160 h 215"/>
                <a:gd name="T12" fmla="*/ 160 w 211"/>
                <a:gd name="T13" fmla="*/ 131 h 215"/>
                <a:gd name="T14" fmla="*/ 105 w 211"/>
                <a:gd name="T15" fmla="*/ 0 h 215"/>
                <a:gd name="T16" fmla="*/ 211 w 211"/>
                <a:gd name="T17" fmla="*/ 56 h 215"/>
                <a:gd name="T18" fmla="*/ 105 w 211"/>
                <a:gd name="T19" fmla="*/ 113 h 215"/>
                <a:gd name="T20" fmla="*/ 0 w 211"/>
                <a:gd name="T21" fmla="*/ 56 h 215"/>
                <a:gd name="T22" fmla="*/ 105 w 211"/>
                <a:gd name="T23" fmla="*/ 0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1" h="215">
                  <a:moveTo>
                    <a:pt x="160" y="131"/>
                  </a:moveTo>
                  <a:lnTo>
                    <a:pt x="211" y="158"/>
                  </a:lnTo>
                  <a:lnTo>
                    <a:pt x="105" y="215"/>
                  </a:lnTo>
                  <a:lnTo>
                    <a:pt x="0" y="158"/>
                  </a:lnTo>
                  <a:lnTo>
                    <a:pt x="50" y="131"/>
                  </a:lnTo>
                  <a:lnTo>
                    <a:pt x="105" y="160"/>
                  </a:lnTo>
                  <a:lnTo>
                    <a:pt x="160" y="131"/>
                  </a:lnTo>
                  <a:close/>
                  <a:moveTo>
                    <a:pt x="105" y="0"/>
                  </a:moveTo>
                  <a:lnTo>
                    <a:pt x="211" y="56"/>
                  </a:lnTo>
                  <a:lnTo>
                    <a:pt x="105" y="113"/>
                  </a:lnTo>
                  <a:lnTo>
                    <a:pt x="0" y="5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C7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D3E92220-C8E6-CCAF-9658-00666D142B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41406" y="3134826"/>
              <a:ext cx="750888" cy="698500"/>
            </a:xfrm>
            <a:custGeom>
              <a:avLst/>
              <a:gdLst>
                <a:gd name="T0" fmla="*/ 3346 w 6667"/>
                <a:gd name="T1" fmla="*/ 0 h 6326"/>
                <a:gd name="T2" fmla="*/ 806 w 6667"/>
                <a:gd name="T3" fmla="*/ 1269 h 6326"/>
                <a:gd name="T4" fmla="*/ 0 w 6667"/>
                <a:gd name="T5" fmla="*/ 2549 h 6326"/>
                <a:gd name="T6" fmla="*/ 0 w 6667"/>
                <a:gd name="T7" fmla="*/ 4895 h 6326"/>
                <a:gd name="T8" fmla="*/ 1359 w 6667"/>
                <a:gd name="T9" fmla="*/ 6326 h 6326"/>
                <a:gd name="T10" fmla="*/ 4724 w 6667"/>
                <a:gd name="T11" fmla="*/ 6326 h 6326"/>
                <a:gd name="T12" fmla="*/ 6667 w 6667"/>
                <a:gd name="T13" fmla="*/ 4279 h 6326"/>
                <a:gd name="T14" fmla="*/ 6667 w 6667"/>
                <a:gd name="T15" fmla="*/ 1493 h 6326"/>
                <a:gd name="T16" fmla="*/ 3346 w 6667"/>
                <a:gd name="T17" fmla="*/ 0 h 6326"/>
                <a:gd name="T18" fmla="*/ 6133 w 6667"/>
                <a:gd name="T19" fmla="*/ 4279 h 6326"/>
                <a:gd name="T20" fmla="*/ 4724 w 6667"/>
                <a:gd name="T21" fmla="*/ 5793 h 6326"/>
                <a:gd name="T22" fmla="*/ 1359 w 6667"/>
                <a:gd name="T23" fmla="*/ 5793 h 6326"/>
                <a:gd name="T24" fmla="*/ 533 w 6667"/>
                <a:gd name="T25" fmla="*/ 4895 h 6326"/>
                <a:gd name="T26" fmla="*/ 533 w 6667"/>
                <a:gd name="T27" fmla="*/ 2552 h 6326"/>
                <a:gd name="T28" fmla="*/ 1046 w 6667"/>
                <a:gd name="T29" fmla="*/ 1749 h 6326"/>
                <a:gd name="T30" fmla="*/ 3358 w 6667"/>
                <a:gd name="T31" fmla="*/ 593 h 6326"/>
                <a:gd name="T32" fmla="*/ 5642 w 6667"/>
                <a:gd name="T33" fmla="*/ 1620 h 6326"/>
                <a:gd name="T34" fmla="*/ 6133 w 6667"/>
                <a:gd name="T35" fmla="*/ 2379 h 6326"/>
                <a:gd name="T36" fmla="*/ 6133 w 6667"/>
                <a:gd name="T37" fmla="*/ 4279 h 6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667" h="6326">
                  <a:moveTo>
                    <a:pt x="3346" y="0"/>
                  </a:moveTo>
                  <a:cubicBezTo>
                    <a:pt x="806" y="1269"/>
                    <a:pt x="806" y="1269"/>
                    <a:pt x="806" y="1269"/>
                  </a:cubicBezTo>
                  <a:cubicBezTo>
                    <a:pt x="318" y="1510"/>
                    <a:pt x="7" y="2005"/>
                    <a:pt x="0" y="2549"/>
                  </a:cubicBezTo>
                  <a:cubicBezTo>
                    <a:pt x="0" y="4895"/>
                    <a:pt x="0" y="4895"/>
                    <a:pt x="0" y="4895"/>
                  </a:cubicBezTo>
                  <a:cubicBezTo>
                    <a:pt x="0" y="5623"/>
                    <a:pt x="624" y="6326"/>
                    <a:pt x="1359" y="6326"/>
                  </a:cubicBezTo>
                  <a:cubicBezTo>
                    <a:pt x="4724" y="6326"/>
                    <a:pt x="4724" y="6326"/>
                    <a:pt x="4724" y="6326"/>
                  </a:cubicBezTo>
                  <a:cubicBezTo>
                    <a:pt x="5802" y="6326"/>
                    <a:pt x="6667" y="5347"/>
                    <a:pt x="6667" y="4279"/>
                  </a:cubicBezTo>
                  <a:cubicBezTo>
                    <a:pt x="6667" y="1493"/>
                    <a:pt x="6667" y="1493"/>
                    <a:pt x="6667" y="1493"/>
                  </a:cubicBezTo>
                  <a:lnTo>
                    <a:pt x="3346" y="0"/>
                  </a:lnTo>
                  <a:close/>
                  <a:moveTo>
                    <a:pt x="6133" y="4279"/>
                  </a:moveTo>
                  <a:cubicBezTo>
                    <a:pt x="6133" y="5086"/>
                    <a:pt x="5475" y="5793"/>
                    <a:pt x="4724" y="5793"/>
                  </a:cubicBezTo>
                  <a:cubicBezTo>
                    <a:pt x="1359" y="5793"/>
                    <a:pt x="1359" y="5793"/>
                    <a:pt x="1359" y="5793"/>
                  </a:cubicBezTo>
                  <a:cubicBezTo>
                    <a:pt x="942" y="5793"/>
                    <a:pt x="533" y="5348"/>
                    <a:pt x="533" y="4895"/>
                  </a:cubicBezTo>
                  <a:cubicBezTo>
                    <a:pt x="533" y="2552"/>
                    <a:pt x="533" y="2552"/>
                    <a:pt x="533" y="2552"/>
                  </a:cubicBezTo>
                  <a:cubicBezTo>
                    <a:pt x="540" y="2210"/>
                    <a:pt x="738" y="1900"/>
                    <a:pt x="1046" y="1749"/>
                  </a:cubicBezTo>
                  <a:cubicBezTo>
                    <a:pt x="3358" y="593"/>
                    <a:pt x="3358" y="593"/>
                    <a:pt x="3358" y="593"/>
                  </a:cubicBezTo>
                  <a:cubicBezTo>
                    <a:pt x="5642" y="1620"/>
                    <a:pt x="5642" y="1620"/>
                    <a:pt x="5642" y="1620"/>
                  </a:cubicBezTo>
                  <a:cubicBezTo>
                    <a:pt x="5941" y="1755"/>
                    <a:pt x="6133" y="2052"/>
                    <a:pt x="6133" y="2379"/>
                  </a:cubicBezTo>
                  <a:lnTo>
                    <a:pt x="6133" y="42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BB41FBF-01E5-B2AA-3249-F17A853C9D61}"/>
              </a:ext>
            </a:extLst>
          </p:cNvPr>
          <p:cNvGrpSpPr/>
          <p:nvPr/>
        </p:nvGrpSpPr>
        <p:grpSpPr>
          <a:xfrm>
            <a:off x="5047153" y="2477601"/>
            <a:ext cx="730092" cy="535781"/>
            <a:chOff x="5192059" y="3219440"/>
            <a:chExt cx="730092" cy="535781"/>
          </a:xfrm>
        </p:grpSpPr>
        <p:sp useBgFill="1">
          <p:nvSpPr>
            <p:cNvPr id="36" name="Freeform 11">
              <a:extLst>
                <a:ext uri="{FF2B5EF4-FFF2-40B4-BE49-F238E27FC236}">
                  <a16:creationId xmlns:a16="http://schemas.microsoft.com/office/drawing/2014/main" id="{AC6A255C-6AD1-C77F-D837-3375B0914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059" y="3219440"/>
              <a:ext cx="730092" cy="535781"/>
            </a:xfrm>
            <a:custGeom>
              <a:avLst/>
              <a:gdLst>
                <a:gd name="T0" fmla="*/ 3927 w 7200"/>
                <a:gd name="T1" fmla="*/ 1296 h 5386"/>
                <a:gd name="T2" fmla="*/ 3694 w 7200"/>
                <a:gd name="T3" fmla="*/ 2230 h 5386"/>
                <a:gd name="T4" fmla="*/ 4698 w 7200"/>
                <a:gd name="T5" fmla="*/ 2230 h 5386"/>
                <a:gd name="T6" fmla="*/ 4815 w 7200"/>
                <a:gd name="T7" fmla="*/ 2257 h 5386"/>
                <a:gd name="T8" fmla="*/ 5838 w 7200"/>
                <a:gd name="T9" fmla="*/ 2108 h 5386"/>
                <a:gd name="T10" fmla="*/ 5966 w 7200"/>
                <a:gd name="T11" fmla="*/ 2230 h 5386"/>
                <a:gd name="T12" fmla="*/ 6934 w 7200"/>
                <a:gd name="T13" fmla="*/ 2230 h 5386"/>
                <a:gd name="T14" fmla="*/ 7200 w 7200"/>
                <a:gd name="T15" fmla="*/ 2496 h 5386"/>
                <a:gd name="T16" fmla="*/ 7200 w 7200"/>
                <a:gd name="T17" fmla="*/ 2896 h 5386"/>
                <a:gd name="T18" fmla="*/ 6934 w 7200"/>
                <a:gd name="T19" fmla="*/ 3163 h 5386"/>
                <a:gd name="T20" fmla="*/ 5966 w 7200"/>
                <a:gd name="T21" fmla="*/ 3163 h 5386"/>
                <a:gd name="T22" fmla="*/ 4936 w 7200"/>
                <a:gd name="T23" fmla="*/ 3263 h 5386"/>
                <a:gd name="T24" fmla="*/ 4815 w 7200"/>
                <a:gd name="T25" fmla="*/ 3136 h 5386"/>
                <a:gd name="T26" fmla="*/ 4698 w 7200"/>
                <a:gd name="T27" fmla="*/ 3163 h 5386"/>
                <a:gd name="T28" fmla="*/ 4457 w 7200"/>
                <a:gd name="T29" fmla="*/ 3163 h 5386"/>
                <a:gd name="T30" fmla="*/ 4904 w 7200"/>
                <a:gd name="T31" fmla="*/ 4096 h 5386"/>
                <a:gd name="T32" fmla="*/ 5230 w 7200"/>
                <a:gd name="T33" fmla="*/ 4096 h 5386"/>
                <a:gd name="T34" fmla="*/ 5348 w 7200"/>
                <a:gd name="T35" fmla="*/ 4124 h 5386"/>
                <a:gd name="T36" fmla="*/ 6371 w 7200"/>
                <a:gd name="T37" fmla="*/ 3975 h 5386"/>
                <a:gd name="T38" fmla="*/ 6499 w 7200"/>
                <a:gd name="T39" fmla="*/ 4096 h 5386"/>
                <a:gd name="T40" fmla="*/ 6934 w 7200"/>
                <a:gd name="T41" fmla="*/ 4096 h 5386"/>
                <a:gd name="T42" fmla="*/ 7200 w 7200"/>
                <a:gd name="T43" fmla="*/ 4363 h 5386"/>
                <a:gd name="T44" fmla="*/ 7200 w 7200"/>
                <a:gd name="T45" fmla="*/ 4763 h 5386"/>
                <a:gd name="T46" fmla="*/ 6934 w 7200"/>
                <a:gd name="T47" fmla="*/ 5030 h 5386"/>
                <a:gd name="T48" fmla="*/ 6499 w 7200"/>
                <a:gd name="T49" fmla="*/ 5030 h 5386"/>
                <a:gd name="T50" fmla="*/ 5469 w 7200"/>
                <a:gd name="T51" fmla="*/ 5130 h 5386"/>
                <a:gd name="T52" fmla="*/ 5348 w 7200"/>
                <a:gd name="T53" fmla="*/ 5003 h 5386"/>
                <a:gd name="T54" fmla="*/ 5232 w 7200"/>
                <a:gd name="T55" fmla="*/ 5030 h 5386"/>
                <a:gd name="T56" fmla="*/ 4558 w 7200"/>
                <a:gd name="T57" fmla="*/ 5030 h 5386"/>
                <a:gd name="T58" fmla="*/ 4318 w 7200"/>
                <a:gd name="T59" fmla="*/ 4878 h 5386"/>
                <a:gd name="T60" fmla="*/ 3497 w 7200"/>
                <a:gd name="T61" fmla="*/ 3163 h 5386"/>
                <a:gd name="T62" fmla="*/ 2366 w 7200"/>
                <a:gd name="T63" fmla="*/ 3163 h 5386"/>
                <a:gd name="T64" fmla="*/ 1336 w 7200"/>
                <a:gd name="T65" fmla="*/ 3263 h 5386"/>
                <a:gd name="T66" fmla="*/ 1215 w 7200"/>
                <a:gd name="T67" fmla="*/ 3136 h 5386"/>
                <a:gd name="T68" fmla="*/ 1098 w 7200"/>
                <a:gd name="T69" fmla="*/ 3163 h 5386"/>
                <a:gd name="T70" fmla="*/ 267 w 7200"/>
                <a:gd name="T71" fmla="*/ 3163 h 5386"/>
                <a:gd name="T72" fmla="*/ 0 w 7200"/>
                <a:gd name="T73" fmla="*/ 2896 h 5386"/>
                <a:gd name="T74" fmla="*/ 0 w 7200"/>
                <a:gd name="T75" fmla="*/ 2496 h 5386"/>
                <a:gd name="T76" fmla="*/ 267 w 7200"/>
                <a:gd name="T77" fmla="*/ 2230 h 5386"/>
                <a:gd name="T78" fmla="*/ 1098 w 7200"/>
                <a:gd name="T79" fmla="*/ 2230 h 5386"/>
                <a:gd name="T80" fmla="*/ 1215 w 7200"/>
                <a:gd name="T81" fmla="*/ 2257 h 5386"/>
                <a:gd name="T82" fmla="*/ 2238 w 7200"/>
                <a:gd name="T83" fmla="*/ 2108 h 5386"/>
                <a:gd name="T84" fmla="*/ 2366 w 7200"/>
                <a:gd name="T85" fmla="*/ 2230 h 5386"/>
                <a:gd name="T86" fmla="*/ 2749 w 7200"/>
                <a:gd name="T87" fmla="*/ 2230 h 5386"/>
                <a:gd name="T88" fmla="*/ 3227 w 7200"/>
                <a:gd name="T89" fmla="*/ 556 h 5386"/>
                <a:gd name="T90" fmla="*/ 3483 w 7200"/>
                <a:gd name="T91" fmla="*/ 363 h 5386"/>
                <a:gd name="T92" fmla="*/ 5232 w 7200"/>
                <a:gd name="T93" fmla="*/ 363 h 5386"/>
                <a:gd name="T94" fmla="*/ 5348 w 7200"/>
                <a:gd name="T95" fmla="*/ 390 h 5386"/>
                <a:gd name="T96" fmla="*/ 6372 w 7200"/>
                <a:gd name="T97" fmla="*/ 242 h 5386"/>
                <a:gd name="T98" fmla="*/ 6499 w 7200"/>
                <a:gd name="T99" fmla="*/ 363 h 5386"/>
                <a:gd name="T100" fmla="*/ 6934 w 7200"/>
                <a:gd name="T101" fmla="*/ 363 h 5386"/>
                <a:gd name="T102" fmla="*/ 7200 w 7200"/>
                <a:gd name="T103" fmla="*/ 630 h 5386"/>
                <a:gd name="T104" fmla="*/ 7200 w 7200"/>
                <a:gd name="T105" fmla="*/ 1030 h 5386"/>
                <a:gd name="T106" fmla="*/ 6934 w 7200"/>
                <a:gd name="T107" fmla="*/ 1296 h 5386"/>
                <a:gd name="T108" fmla="*/ 6499 w 7200"/>
                <a:gd name="T109" fmla="*/ 1296 h 5386"/>
                <a:gd name="T110" fmla="*/ 5469 w 7200"/>
                <a:gd name="T111" fmla="*/ 1396 h 5386"/>
                <a:gd name="T112" fmla="*/ 5348 w 7200"/>
                <a:gd name="T113" fmla="*/ 1269 h 5386"/>
                <a:gd name="T114" fmla="*/ 5230 w 7200"/>
                <a:gd name="T115" fmla="*/ 1296 h 5386"/>
                <a:gd name="T116" fmla="*/ 3927 w 7200"/>
                <a:gd name="T117" fmla="*/ 1296 h 5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00" h="5386">
                  <a:moveTo>
                    <a:pt x="3927" y="1296"/>
                  </a:moveTo>
                  <a:cubicBezTo>
                    <a:pt x="3694" y="2230"/>
                    <a:pt x="3694" y="2230"/>
                    <a:pt x="3694" y="2230"/>
                  </a:cubicBezTo>
                  <a:cubicBezTo>
                    <a:pt x="4698" y="2230"/>
                    <a:pt x="4698" y="2230"/>
                    <a:pt x="4698" y="2230"/>
                  </a:cubicBezTo>
                  <a:cubicBezTo>
                    <a:pt x="4738" y="2230"/>
                    <a:pt x="4778" y="2239"/>
                    <a:pt x="4815" y="2257"/>
                  </a:cubicBezTo>
                  <a:cubicBezTo>
                    <a:pt x="5056" y="1933"/>
                    <a:pt x="5515" y="1867"/>
                    <a:pt x="5838" y="2108"/>
                  </a:cubicBezTo>
                  <a:cubicBezTo>
                    <a:pt x="5886" y="2143"/>
                    <a:pt x="5928" y="2184"/>
                    <a:pt x="5966" y="2230"/>
                  </a:cubicBezTo>
                  <a:cubicBezTo>
                    <a:pt x="6934" y="2230"/>
                    <a:pt x="6934" y="2230"/>
                    <a:pt x="6934" y="2230"/>
                  </a:cubicBezTo>
                  <a:cubicBezTo>
                    <a:pt x="7081" y="2230"/>
                    <a:pt x="7200" y="2349"/>
                    <a:pt x="7200" y="2496"/>
                  </a:cubicBezTo>
                  <a:cubicBezTo>
                    <a:pt x="7200" y="2896"/>
                    <a:pt x="7200" y="2896"/>
                    <a:pt x="7200" y="2896"/>
                  </a:cubicBezTo>
                  <a:cubicBezTo>
                    <a:pt x="7200" y="3043"/>
                    <a:pt x="7081" y="3163"/>
                    <a:pt x="6934" y="3163"/>
                  </a:cubicBezTo>
                  <a:cubicBezTo>
                    <a:pt x="5966" y="3163"/>
                    <a:pt x="5966" y="3163"/>
                    <a:pt x="5966" y="3163"/>
                  </a:cubicBezTo>
                  <a:cubicBezTo>
                    <a:pt x="5709" y="3475"/>
                    <a:pt x="5248" y="3520"/>
                    <a:pt x="4936" y="3263"/>
                  </a:cubicBezTo>
                  <a:cubicBezTo>
                    <a:pt x="4891" y="3226"/>
                    <a:pt x="4850" y="3183"/>
                    <a:pt x="4815" y="3136"/>
                  </a:cubicBezTo>
                  <a:cubicBezTo>
                    <a:pt x="4778" y="3153"/>
                    <a:pt x="4738" y="3163"/>
                    <a:pt x="4698" y="3163"/>
                  </a:cubicBezTo>
                  <a:cubicBezTo>
                    <a:pt x="4457" y="3163"/>
                    <a:pt x="4457" y="3163"/>
                    <a:pt x="4457" y="3163"/>
                  </a:cubicBezTo>
                  <a:cubicBezTo>
                    <a:pt x="4904" y="4096"/>
                    <a:pt x="4904" y="4096"/>
                    <a:pt x="4904" y="4096"/>
                  </a:cubicBezTo>
                  <a:cubicBezTo>
                    <a:pt x="5230" y="4096"/>
                    <a:pt x="5230" y="4096"/>
                    <a:pt x="5230" y="4096"/>
                  </a:cubicBezTo>
                  <a:cubicBezTo>
                    <a:pt x="5271" y="4096"/>
                    <a:pt x="5311" y="4106"/>
                    <a:pt x="5348" y="4124"/>
                  </a:cubicBezTo>
                  <a:cubicBezTo>
                    <a:pt x="5589" y="3800"/>
                    <a:pt x="6048" y="3733"/>
                    <a:pt x="6371" y="3975"/>
                  </a:cubicBezTo>
                  <a:cubicBezTo>
                    <a:pt x="6419" y="4010"/>
                    <a:pt x="6461" y="4051"/>
                    <a:pt x="6499" y="4096"/>
                  </a:cubicBezTo>
                  <a:cubicBezTo>
                    <a:pt x="6934" y="4096"/>
                    <a:pt x="6934" y="4096"/>
                    <a:pt x="6934" y="4096"/>
                  </a:cubicBezTo>
                  <a:cubicBezTo>
                    <a:pt x="7081" y="4096"/>
                    <a:pt x="7200" y="4216"/>
                    <a:pt x="7200" y="4363"/>
                  </a:cubicBezTo>
                  <a:cubicBezTo>
                    <a:pt x="7200" y="4763"/>
                    <a:pt x="7200" y="4763"/>
                    <a:pt x="7200" y="4763"/>
                  </a:cubicBezTo>
                  <a:cubicBezTo>
                    <a:pt x="7200" y="4910"/>
                    <a:pt x="7081" y="5030"/>
                    <a:pt x="6934" y="5030"/>
                  </a:cubicBezTo>
                  <a:cubicBezTo>
                    <a:pt x="6499" y="5030"/>
                    <a:pt x="6499" y="5030"/>
                    <a:pt x="6499" y="5030"/>
                  </a:cubicBezTo>
                  <a:cubicBezTo>
                    <a:pt x="6242" y="5341"/>
                    <a:pt x="5781" y="5386"/>
                    <a:pt x="5469" y="5130"/>
                  </a:cubicBezTo>
                  <a:cubicBezTo>
                    <a:pt x="5424" y="5092"/>
                    <a:pt x="5383" y="5050"/>
                    <a:pt x="5348" y="5003"/>
                  </a:cubicBezTo>
                  <a:cubicBezTo>
                    <a:pt x="5312" y="5020"/>
                    <a:pt x="5273" y="5029"/>
                    <a:pt x="5232" y="5030"/>
                  </a:cubicBezTo>
                  <a:cubicBezTo>
                    <a:pt x="4558" y="5030"/>
                    <a:pt x="4558" y="5030"/>
                    <a:pt x="4558" y="5030"/>
                  </a:cubicBezTo>
                  <a:cubicBezTo>
                    <a:pt x="4456" y="5030"/>
                    <a:pt x="4362" y="4971"/>
                    <a:pt x="4318" y="4878"/>
                  </a:cubicBezTo>
                  <a:cubicBezTo>
                    <a:pt x="3497" y="3163"/>
                    <a:pt x="3497" y="3163"/>
                    <a:pt x="3497" y="3163"/>
                  </a:cubicBezTo>
                  <a:cubicBezTo>
                    <a:pt x="2366" y="3163"/>
                    <a:pt x="2366" y="3163"/>
                    <a:pt x="2366" y="3163"/>
                  </a:cubicBezTo>
                  <a:cubicBezTo>
                    <a:pt x="2109" y="3475"/>
                    <a:pt x="1648" y="3520"/>
                    <a:pt x="1336" y="3263"/>
                  </a:cubicBezTo>
                  <a:cubicBezTo>
                    <a:pt x="1291" y="3226"/>
                    <a:pt x="1250" y="3183"/>
                    <a:pt x="1215" y="3136"/>
                  </a:cubicBezTo>
                  <a:cubicBezTo>
                    <a:pt x="1178" y="3153"/>
                    <a:pt x="1138" y="3163"/>
                    <a:pt x="1098" y="3163"/>
                  </a:cubicBezTo>
                  <a:cubicBezTo>
                    <a:pt x="267" y="3163"/>
                    <a:pt x="267" y="3163"/>
                    <a:pt x="267" y="3163"/>
                  </a:cubicBezTo>
                  <a:cubicBezTo>
                    <a:pt x="120" y="3163"/>
                    <a:pt x="0" y="3043"/>
                    <a:pt x="0" y="2896"/>
                  </a:cubicBezTo>
                  <a:cubicBezTo>
                    <a:pt x="0" y="2496"/>
                    <a:pt x="0" y="2496"/>
                    <a:pt x="0" y="2496"/>
                  </a:cubicBezTo>
                  <a:cubicBezTo>
                    <a:pt x="0" y="2349"/>
                    <a:pt x="120" y="2230"/>
                    <a:pt x="267" y="2230"/>
                  </a:cubicBezTo>
                  <a:cubicBezTo>
                    <a:pt x="1098" y="2230"/>
                    <a:pt x="1098" y="2230"/>
                    <a:pt x="1098" y="2230"/>
                  </a:cubicBezTo>
                  <a:cubicBezTo>
                    <a:pt x="1138" y="2230"/>
                    <a:pt x="1178" y="2239"/>
                    <a:pt x="1215" y="2257"/>
                  </a:cubicBezTo>
                  <a:cubicBezTo>
                    <a:pt x="1456" y="1933"/>
                    <a:pt x="1915" y="1867"/>
                    <a:pt x="2238" y="2108"/>
                  </a:cubicBezTo>
                  <a:cubicBezTo>
                    <a:pt x="2286" y="2143"/>
                    <a:pt x="2328" y="2184"/>
                    <a:pt x="2366" y="2230"/>
                  </a:cubicBezTo>
                  <a:cubicBezTo>
                    <a:pt x="2749" y="2230"/>
                    <a:pt x="2749" y="2230"/>
                    <a:pt x="2749" y="2230"/>
                  </a:cubicBezTo>
                  <a:cubicBezTo>
                    <a:pt x="3227" y="556"/>
                    <a:pt x="3227" y="556"/>
                    <a:pt x="3227" y="556"/>
                  </a:cubicBezTo>
                  <a:cubicBezTo>
                    <a:pt x="3260" y="442"/>
                    <a:pt x="3364" y="363"/>
                    <a:pt x="3483" y="363"/>
                  </a:cubicBezTo>
                  <a:cubicBezTo>
                    <a:pt x="5232" y="363"/>
                    <a:pt x="5232" y="363"/>
                    <a:pt x="5232" y="363"/>
                  </a:cubicBezTo>
                  <a:cubicBezTo>
                    <a:pt x="5273" y="363"/>
                    <a:pt x="5312" y="372"/>
                    <a:pt x="5348" y="390"/>
                  </a:cubicBezTo>
                  <a:cubicBezTo>
                    <a:pt x="5590" y="66"/>
                    <a:pt x="6048" y="0"/>
                    <a:pt x="6372" y="242"/>
                  </a:cubicBezTo>
                  <a:cubicBezTo>
                    <a:pt x="6419" y="277"/>
                    <a:pt x="6462" y="318"/>
                    <a:pt x="6499" y="363"/>
                  </a:cubicBezTo>
                  <a:cubicBezTo>
                    <a:pt x="6934" y="363"/>
                    <a:pt x="6934" y="363"/>
                    <a:pt x="6934" y="363"/>
                  </a:cubicBezTo>
                  <a:cubicBezTo>
                    <a:pt x="7081" y="363"/>
                    <a:pt x="7200" y="482"/>
                    <a:pt x="7200" y="630"/>
                  </a:cubicBezTo>
                  <a:cubicBezTo>
                    <a:pt x="7200" y="1030"/>
                    <a:pt x="7200" y="1030"/>
                    <a:pt x="7200" y="1030"/>
                  </a:cubicBezTo>
                  <a:cubicBezTo>
                    <a:pt x="7200" y="1177"/>
                    <a:pt x="7081" y="1296"/>
                    <a:pt x="6934" y="1296"/>
                  </a:cubicBezTo>
                  <a:cubicBezTo>
                    <a:pt x="6499" y="1296"/>
                    <a:pt x="6499" y="1296"/>
                    <a:pt x="6499" y="1296"/>
                  </a:cubicBezTo>
                  <a:cubicBezTo>
                    <a:pt x="6242" y="1608"/>
                    <a:pt x="5781" y="1653"/>
                    <a:pt x="5469" y="1396"/>
                  </a:cubicBezTo>
                  <a:cubicBezTo>
                    <a:pt x="5424" y="1359"/>
                    <a:pt x="5383" y="1316"/>
                    <a:pt x="5348" y="1269"/>
                  </a:cubicBezTo>
                  <a:cubicBezTo>
                    <a:pt x="5311" y="1287"/>
                    <a:pt x="5271" y="1296"/>
                    <a:pt x="5230" y="1296"/>
                  </a:cubicBezTo>
                  <a:lnTo>
                    <a:pt x="3927" y="1296"/>
                  </a:ln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AF33148F-52CA-A4D4-1179-1FB0821A57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7790" y="3255159"/>
              <a:ext cx="512922" cy="464344"/>
            </a:xfrm>
            <a:custGeom>
              <a:avLst/>
              <a:gdLst>
                <a:gd name="T0" fmla="*/ 5066 w 5066"/>
                <a:gd name="T1" fmla="*/ 4200 h 4667"/>
                <a:gd name="T2" fmla="*/ 4600 w 5066"/>
                <a:gd name="T3" fmla="*/ 3733 h 4667"/>
                <a:gd name="T4" fmla="*/ 4133 w 5066"/>
                <a:gd name="T5" fmla="*/ 4200 h 4667"/>
                <a:gd name="T6" fmla="*/ 4600 w 5066"/>
                <a:gd name="T7" fmla="*/ 4667 h 4667"/>
                <a:gd name="T8" fmla="*/ 5066 w 5066"/>
                <a:gd name="T9" fmla="*/ 4200 h 4667"/>
                <a:gd name="T10" fmla="*/ 4533 w 5066"/>
                <a:gd name="T11" fmla="*/ 2333 h 4667"/>
                <a:gd name="T12" fmla="*/ 4066 w 5066"/>
                <a:gd name="T13" fmla="*/ 1867 h 4667"/>
                <a:gd name="T14" fmla="*/ 3600 w 5066"/>
                <a:gd name="T15" fmla="*/ 2333 h 4667"/>
                <a:gd name="T16" fmla="*/ 4066 w 5066"/>
                <a:gd name="T17" fmla="*/ 2800 h 4667"/>
                <a:gd name="T18" fmla="*/ 4533 w 5066"/>
                <a:gd name="T19" fmla="*/ 2333 h 4667"/>
                <a:gd name="T20" fmla="*/ 5066 w 5066"/>
                <a:gd name="T21" fmla="*/ 467 h 4667"/>
                <a:gd name="T22" fmla="*/ 4600 w 5066"/>
                <a:gd name="T23" fmla="*/ 0 h 4667"/>
                <a:gd name="T24" fmla="*/ 4133 w 5066"/>
                <a:gd name="T25" fmla="*/ 467 h 4667"/>
                <a:gd name="T26" fmla="*/ 4600 w 5066"/>
                <a:gd name="T27" fmla="*/ 933 h 4667"/>
                <a:gd name="T28" fmla="*/ 5066 w 5066"/>
                <a:gd name="T29" fmla="*/ 467 h 4667"/>
                <a:gd name="T30" fmla="*/ 466 w 5066"/>
                <a:gd name="T31" fmla="*/ 2800 h 4667"/>
                <a:gd name="T32" fmla="*/ 0 w 5066"/>
                <a:gd name="T33" fmla="*/ 2333 h 4667"/>
                <a:gd name="T34" fmla="*/ 466 w 5066"/>
                <a:gd name="T35" fmla="*/ 1867 h 4667"/>
                <a:gd name="T36" fmla="*/ 933 w 5066"/>
                <a:gd name="T37" fmla="*/ 2333 h 4667"/>
                <a:gd name="T38" fmla="*/ 466 w 5066"/>
                <a:gd name="T39" fmla="*/ 2800 h 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66" h="4667">
                  <a:moveTo>
                    <a:pt x="5066" y="4200"/>
                  </a:moveTo>
                  <a:cubicBezTo>
                    <a:pt x="5066" y="3942"/>
                    <a:pt x="4857" y="3733"/>
                    <a:pt x="4600" y="3733"/>
                  </a:cubicBezTo>
                  <a:cubicBezTo>
                    <a:pt x="4342" y="3733"/>
                    <a:pt x="4133" y="3942"/>
                    <a:pt x="4133" y="4200"/>
                  </a:cubicBezTo>
                  <a:cubicBezTo>
                    <a:pt x="4133" y="4458"/>
                    <a:pt x="4342" y="4667"/>
                    <a:pt x="4600" y="4667"/>
                  </a:cubicBezTo>
                  <a:cubicBezTo>
                    <a:pt x="4857" y="4667"/>
                    <a:pt x="5066" y="4458"/>
                    <a:pt x="5066" y="4200"/>
                  </a:cubicBezTo>
                  <a:close/>
                  <a:moveTo>
                    <a:pt x="4533" y="2333"/>
                  </a:moveTo>
                  <a:cubicBezTo>
                    <a:pt x="4533" y="2075"/>
                    <a:pt x="4324" y="1867"/>
                    <a:pt x="4066" y="1867"/>
                  </a:cubicBezTo>
                  <a:cubicBezTo>
                    <a:pt x="3809" y="1867"/>
                    <a:pt x="3600" y="2075"/>
                    <a:pt x="3600" y="2333"/>
                  </a:cubicBezTo>
                  <a:cubicBezTo>
                    <a:pt x="3600" y="2591"/>
                    <a:pt x="3809" y="2800"/>
                    <a:pt x="4066" y="2800"/>
                  </a:cubicBezTo>
                  <a:cubicBezTo>
                    <a:pt x="4324" y="2800"/>
                    <a:pt x="4533" y="2591"/>
                    <a:pt x="4533" y="2333"/>
                  </a:cubicBezTo>
                  <a:close/>
                  <a:moveTo>
                    <a:pt x="5066" y="467"/>
                  </a:moveTo>
                  <a:cubicBezTo>
                    <a:pt x="5066" y="209"/>
                    <a:pt x="4857" y="0"/>
                    <a:pt x="4600" y="0"/>
                  </a:cubicBezTo>
                  <a:cubicBezTo>
                    <a:pt x="4342" y="0"/>
                    <a:pt x="4133" y="209"/>
                    <a:pt x="4133" y="467"/>
                  </a:cubicBezTo>
                  <a:cubicBezTo>
                    <a:pt x="4133" y="724"/>
                    <a:pt x="4342" y="933"/>
                    <a:pt x="4600" y="933"/>
                  </a:cubicBezTo>
                  <a:cubicBezTo>
                    <a:pt x="4857" y="933"/>
                    <a:pt x="5066" y="724"/>
                    <a:pt x="5066" y="467"/>
                  </a:cubicBezTo>
                  <a:close/>
                  <a:moveTo>
                    <a:pt x="466" y="2800"/>
                  </a:moveTo>
                  <a:cubicBezTo>
                    <a:pt x="209" y="2800"/>
                    <a:pt x="0" y="2591"/>
                    <a:pt x="0" y="2333"/>
                  </a:cubicBezTo>
                  <a:cubicBezTo>
                    <a:pt x="0" y="2075"/>
                    <a:pt x="209" y="1867"/>
                    <a:pt x="466" y="1867"/>
                  </a:cubicBezTo>
                  <a:cubicBezTo>
                    <a:pt x="724" y="1867"/>
                    <a:pt x="933" y="2075"/>
                    <a:pt x="933" y="2333"/>
                  </a:cubicBezTo>
                  <a:cubicBezTo>
                    <a:pt x="933" y="2591"/>
                    <a:pt x="724" y="2800"/>
                    <a:pt x="466" y="2800"/>
                  </a:cubicBez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C1C12839-A262-6067-2DB0-78A9517A0A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19205" y="3282305"/>
              <a:ext cx="675799" cy="411480"/>
            </a:xfrm>
            <a:custGeom>
              <a:avLst/>
              <a:gdLst>
                <a:gd name="T0" fmla="*/ 6087 w 6667"/>
                <a:gd name="T1" fmla="*/ 3733 h 4133"/>
                <a:gd name="T2" fmla="*/ 6667 w 6667"/>
                <a:gd name="T3" fmla="*/ 3733 h 4133"/>
                <a:gd name="T4" fmla="*/ 6667 w 6667"/>
                <a:gd name="T5" fmla="*/ 4133 h 4133"/>
                <a:gd name="T6" fmla="*/ 6087 w 6667"/>
                <a:gd name="T7" fmla="*/ 4133 h 4133"/>
                <a:gd name="T8" fmla="*/ 6087 w 6667"/>
                <a:gd name="T9" fmla="*/ 3733 h 4133"/>
                <a:gd name="T10" fmla="*/ 0 w 6667"/>
                <a:gd name="T11" fmla="*/ 1866 h 4133"/>
                <a:gd name="T12" fmla="*/ 0 w 6667"/>
                <a:gd name="T13" fmla="*/ 2266 h 4133"/>
                <a:gd name="T14" fmla="*/ 831 w 6667"/>
                <a:gd name="T15" fmla="*/ 2266 h 4133"/>
                <a:gd name="T16" fmla="*/ 831 w 6667"/>
                <a:gd name="T17" fmla="*/ 1866 h 4133"/>
                <a:gd name="T18" fmla="*/ 0 w 6667"/>
                <a:gd name="T19" fmla="*/ 1866 h 4133"/>
                <a:gd name="T20" fmla="*/ 4963 w 6667"/>
                <a:gd name="T21" fmla="*/ 3733 h 4133"/>
                <a:gd name="T22" fmla="*/ 4469 w 6667"/>
                <a:gd name="T23" fmla="*/ 3733 h 4133"/>
                <a:gd name="T24" fmla="*/ 3767 w 6667"/>
                <a:gd name="T25" fmla="*/ 2266 h 4133"/>
                <a:gd name="T26" fmla="*/ 4431 w 6667"/>
                <a:gd name="T27" fmla="*/ 2266 h 4133"/>
                <a:gd name="T28" fmla="*/ 4431 w 6667"/>
                <a:gd name="T29" fmla="*/ 1866 h 4133"/>
                <a:gd name="T30" fmla="*/ 3085 w 6667"/>
                <a:gd name="T31" fmla="*/ 1866 h 4133"/>
                <a:gd name="T32" fmla="*/ 3452 w 6667"/>
                <a:gd name="T33" fmla="*/ 400 h 4133"/>
                <a:gd name="T34" fmla="*/ 4963 w 6667"/>
                <a:gd name="T35" fmla="*/ 400 h 4133"/>
                <a:gd name="T36" fmla="*/ 4965 w 6667"/>
                <a:gd name="T37" fmla="*/ 0 h 4133"/>
                <a:gd name="T38" fmla="*/ 3216 w 6667"/>
                <a:gd name="T39" fmla="*/ 0 h 4133"/>
                <a:gd name="T40" fmla="*/ 2683 w 6667"/>
                <a:gd name="T41" fmla="*/ 1866 h 4133"/>
                <a:gd name="T42" fmla="*/ 1953 w 6667"/>
                <a:gd name="T43" fmla="*/ 1866 h 4133"/>
                <a:gd name="T44" fmla="*/ 1953 w 6667"/>
                <a:gd name="T45" fmla="*/ 2266 h 4133"/>
                <a:gd name="T46" fmla="*/ 3398 w 6667"/>
                <a:gd name="T47" fmla="*/ 2266 h 4133"/>
                <a:gd name="T48" fmla="*/ 4291 w 6667"/>
                <a:gd name="T49" fmla="*/ 4133 h 4133"/>
                <a:gd name="T50" fmla="*/ 4965 w 6667"/>
                <a:gd name="T51" fmla="*/ 4133 h 4133"/>
                <a:gd name="T52" fmla="*/ 4963 w 6667"/>
                <a:gd name="T53" fmla="*/ 3733 h 4133"/>
                <a:gd name="T54" fmla="*/ 6087 w 6667"/>
                <a:gd name="T55" fmla="*/ 0 h 4133"/>
                <a:gd name="T56" fmla="*/ 6087 w 6667"/>
                <a:gd name="T57" fmla="*/ 400 h 4133"/>
                <a:gd name="T58" fmla="*/ 6667 w 6667"/>
                <a:gd name="T59" fmla="*/ 400 h 4133"/>
                <a:gd name="T60" fmla="*/ 6667 w 6667"/>
                <a:gd name="T61" fmla="*/ 0 h 4133"/>
                <a:gd name="T62" fmla="*/ 6087 w 6667"/>
                <a:gd name="T63" fmla="*/ 0 h 4133"/>
                <a:gd name="T64" fmla="*/ 5600 w 6667"/>
                <a:gd name="T65" fmla="*/ 2066 h 4133"/>
                <a:gd name="T66" fmla="*/ 5553 w 6667"/>
                <a:gd name="T67" fmla="*/ 2266 h 4133"/>
                <a:gd name="T68" fmla="*/ 6667 w 6667"/>
                <a:gd name="T69" fmla="*/ 2266 h 4133"/>
                <a:gd name="T70" fmla="*/ 6667 w 6667"/>
                <a:gd name="T71" fmla="*/ 1866 h 4133"/>
                <a:gd name="T72" fmla="*/ 5553 w 6667"/>
                <a:gd name="T73" fmla="*/ 1866 h 4133"/>
                <a:gd name="T74" fmla="*/ 5600 w 6667"/>
                <a:gd name="T75" fmla="*/ 2066 h 4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667" h="4133">
                  <a:moveTo>
                    <a:pt x="6087" y="3733"/>
                  </a:moveTo>
                  <a:cubicBezTo>
                    <a:pt x="6667" y="3733"/>
                    <a:pt x="6667" y="3733"/>
                    <a:pt x="6667" y="3733"/>
                  </a:cubicBezTo>
                  <a:cubicBezTo>
                    <a:pt x="6667" y="4133"/>
                    <a:pt x="6667" y="4133"/>
                    <a:pt x="6667" y="4133"/>
                  </a:cubicBezTo>
                  <a:cubicBezTo>
                    <a:pt x="6087" y="4133"/>
                    <a:pt x="6087" y="4133"/>
                    <a:pt x="6087" y="4133"/>
                  </a:cubicBezTo>
                  <a:cubicBezTo>
                    <a:pt x="6149" y="4007"/>
                    <a:pt x="6149" y="3859"/>
                    <a:pt x="6087" y="3733"/>
                  </a:cubicBezTo>
                  <a:close/>
                  <a:moveTo>
                    <a:pt x="0" y="1866"/>
                  </a:moveTo>
                  <a:cubicBezTo>
                    <a:pt x="0" y="2266"/>
                    <a:pt x="0" y="2266"/>
                    <a:pt x="0" y="2266"/>
                  </a:cubicBezTo>
                  <a:cubicBezTo>
                    <a:pt x="831" y="2266"/>
                    <a:pt x="831" y="2266"/>
                    <a:pt x="831" y="2266"/>
                  </a:cubicBezTo>
                  <a:cubicBezTo>
                    <a:pt x="790" y="2136"/>
                    <a:pt x="790" y="1996"/>
                    <a:pt x="831" y="1866"/>
                  </a:cubicBezTo>
                  <a:lnTo>
                    <a:pt x="0" y="1866"/>
                  </a:lnTo>
                  <a:close/>
                  <a:moveTo>
                    <a:pt x="4963" y="3733"/>
                  </a:moveTo>
                  <a:cubicBezTo>
                    <a:pt x="4469" y="3733"/>
                    <a:pt x="4469" y="3733"/>
                    <a:pt x="4469" y="3733"/>
                  </a:cubicBezTo>
                  <a:cubicBezTo>
                    <a:pt x="3767" y="2266"/>
                    <a:pt x="3767" y="2266"/>
                    <a:pt x="3767" y="2266"/>
                  </a:cubicBezTo>
                  <a:cubicBezTo>
                    <a:pt x="4431" y="2266"/>
                    <a:pt x="4431" y="2266"/>
                    <a:pt x="4431" y="2266"/>
                  </a:cubicBezTo>
                  <a:cubicBezTo>
                    <a:pt x="4390" y="2136"/>
                    <a:pt x="4390" y="1996"/>
                    <a:pt x="4431" y="1866"/>
                  </a:cubicBezTo>
                  <a:cubicBezTo>
                    <a:pt x="3085" y="1866"/>
                    <a:pt x="3085" y="1866"/>
                    <a:pt x="3085" y="1866"/>
                  </a:cubicBezTo>
                  <a:cubicBezTo>
                    <a:pt x="3452" y="400"/>
                    <a:pt x="3452" y="400"/>
                    <a:pt x="3452" y="400"/>
                  </a:cubicBezTo>
                  <a:cubicBezTo>
                    <a:pt x="4963" y="400"/>
                    <a:pt x="4963" y="400"/>
                    <a:pt x="4963" y="400"/>
                  </a:cubicBezTo>
                  <a:cubicBezTo>
                    <a:pt x="4923" y="269"/>
                    <a:pt x="4923" y="129"/>
                    <a:pt x="4965" y="0"/>
                  </a:cubicBezTo>
                  <a:cubicBezTo>
                    <a:pt x="3216" y="0"/>
                    <a:pt x="3216" y="0"/>
                    <a:pt x="3216" y="0"/>
                  </a:cubicBezTo>
                  <a:cubicBezTo>
                    <a:pt x="2683" y="1866"/>
                    <a:pt x="2683" y="1866"/>
                    <a:pt x="2683" y="1866"/>
                  </a:cubicBezTo>
                  <a:cubicBezTo>
                    <a:pt x="1953" y="1866"/>
                    <a:pt x="1953" y="1866"/>
                    <a:pt x="1953" y="1866"/>
                  </a:cubicBezTo>
                  <a:cubicBezTo>
                    <a:pt x="2016" y="1992"/>
                    <a:pt x="2016" y="2140"/>
                    <a:pt x="1953" y="2266"/>
                  </a:cubicBezTo>
                  <a:cubicBezTo>
                    <a:pt x="3398" y="2266"/>
                    <a:pt x="3398" y="2266"/>
                    <a:pt x="3398" y="2266"/>
                  </a:cubicBezTo>
                  <a:cubicBezTo>
                    <a:pt x="4291" y="4133"/>
                    <a:pt x="4291" y="4133"/>
                    <a:pt x="4291" y="4133"/>
                  </a:cubicBezTo>
                  <a:cubicBezTo>
                    <a:pt x="4965" y="4133"/>
                    <a:pt x="4965" y="4133"/>
                    <a:pt x="4965" y="4133"/>
                  </a:cubicBezTo>
                  <a:cubicBezTo>
                    <a:pt x="4923" y="4003"/>
                    <a:pt x="4923" y="3863"/>
                    <a:pt x="4963" y="3733"/>
                  </a:cubicBezTo>
                  <a:close/>
                  <a:moveTo>
                    <a:pt x="6087" y="0"/>
                  </a:moveTo>
                  <a:cubicBezTo>
                    <a:pt x="6149" y="126"/>
                    <a:pt x="6149" y="273"/>
                    <a:pt x="6087" y="400"/>
                  </a:cubicBezTo>
                  <a:cubicBezTo>
                    <a:pt x="6667" y="400"/>
                    <a:pt x="6667" y="400"/>
                    <a:pt x="6667" y="400"/>
                  </a:cubicBezTo>
                  <a:cubicBezTo>
                    <a:pt x="6667" y="0"/>
                    <a:pt x="6667" y="0"/>
                    <a:pt x="6667" y="0"/>
                  </a:cubicBezTo>
                  <a:lnTo>
                    <a:pt x="6087" y="0"/>
                  </a:lnTo>
                  <a:close/>
                  <a:moveTo>
                    <a:pt x="5600" y="2066"/>
                  </a:moveTo>
                  <a:cubicBezTo>
                    <a:pt x="5600" y="2136"/>
                    <a:pt x="5584" y="2204"/>
                    <a:pt x="5553" y="2266"/>
                  </a:cubicBezTo>
                  <a:cubicBezTo>
                    <a:pt x="6667" y="2266"/>
                    <a:pt x="6667" y="2266"/>
                    <a:pt x="6667" y="2266"/>
                  </a:cubicBezTo>
                  <a:cubicBezTo>
                    <a:pt x="6667" y="1866"/>
                    <a:pt x="6667" y="1866"/>
                    <a:pt x="6667" y="1866"/>
                  </a:cubicBezTo>
                  <a:cubicBezTo>
                    <a:pt x="5553" y="1866"/>
                    <a:pt x="5553" y="1866"/>
                    <a:pt x="5553" y="1866"/>
                  </a:cubicBezTo>
                  <a:cubicBezTo>
                    <a:pt x="5584" y="1929"/>
                    <a:pt x="5600" y="1997"/>
                    <a:pt x="5600" y="20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6A357D-2B33-F669-8E21-292A785978EC}"/>
              </a:ext>
            </a:extLst>
          </p:cNvPr>
          <p:cNvGrpSpPr/>
          <p:nvPr/>
        </p:nvGrpSpPr>
        <p:grpSpPr>
          <a:xfrm>
            <a:off x="9146228" y="2506239"/>
            <a:ext cx="550069" cy="580073"/>
            <a:chOff x="5484664" y="2472943"/>
            <a:chExt cx="550069" cy="580073"/>
          </a:xfrm>
        </p:grpSpPr>
        <p:sp useBgFill="1">
          <p:nvSpPr>
            <p:cNvPr id="40" name="Freeform 23">
              <a:extLst>
                <a:ext uri="{FF2B5EF4-FFF2-40B4-BE49-F238E27FC236}">
                  <a16:creationId xmlns:a16="http://schemas.microsoft.com/office/drawing/2014/main" id="{38419A3B-F980-4BA2-8926-3A97A11D6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84664" y="2472943"/>
              <a:ext cx="550069" cy="580073"/>
            </a:xfrm>
            <a:custGeom>
              <a:avLst/>
              <a:gdLst>
                <a:gd name="T0" fmla="*/ 4400 w 5429"/>
                <a:gd name="T1" fmla="*/ 3867 h 5828"/>
                <a:gd name="T2" fmla="*/ 4400 w 5429"/>
                <a:gd name="T3" fmla="*/ 2667 h 5828"/>
                <a:gd name="T4" fmla="*/ 4134 w 5429"/>
                <a:gd name="T5" fmla="*/ 2400 h 5828"/>
                <a:gd name="T6" fmla="*/ 3600 w 5429"/>
                <a:gd name="T7" fmla="*/ 2400 h 5828"/>
                <a:gd name="T8" fmla="*/ 3600 w 5429"/>
                <a:gd name="T9" fmla="*/ 734 h 5828"/>
                <a:gd name="T10" fmla="*/ 1800 w 5429"/>
                <a:gd name="T11" fmla="*/ 0 h 5828"/>
                <a:gd name="T12" fmla="*/ 0 w 5429"/>
                <a:gd name="T13" fmla="*/ 734 h 5828"/>
                <a:gd name="T14" fmla="*/ 0 w 5429"/>
                <a:gd name="T15" fmla="*/ 3134 h 5828"/>
                <a:gd name="T16" fmla="*/ 1800 w 5429"/>
                <a:gd name="T17" fmla="*/ 3974 h 5828"/>
                <a:gd name="T18" fmla="*/ 2452 w 5429"/>
                <a:gd name="T19" fmla="*/ 3914 h 5828"/>
                <a:gd name="T20" fmla="*/ 2377 w 5429"/>
                <a:gd name="T21" fmla="*/ 3988 h 5828"/>
                <a:gd name="T22" fmla="*/ 1510 w 5429"/>
                <a:gd name="T23" fmla="*/ 5322 h 5828"/>
                <a:gd name="T24" fmla="*/ 1588 w 5429"/>
                <a:gd name="T25" fmla="*/ 5690 h 5828"/>
                <a:gd name="T26" fmla="*/ 1734 w 5429"/>
                <a:gd name="T27" fmla="*/ 5734 h 5828"/>
                <a:gd name="T28" fmla="*/ 3467 w 5429"/>
                <a:gd name="T29" fmla="*/ 5734 h 5828"/>
                <a:gd name="T30" fmla="*/ 3733 w 5429"/>
                <a:gd name="T31" fmla="*/ 5469 h 5828"/>
                <a:gd name="T32" fmla="*/ 3732 w 5429"/>
                <a:gd name="T33" fmla="*/ 5451 h 5828"/>
                <a:gd name="T34" fmla="*/ 5052 w 5429"/>
                <a:gd name="T35" fmla="*/ 5468 h 5828"/>
                <a:gd name="T36" fmla="*/ 5069 w 5429"/>
                <a:gd name="T37" fmla="*/ 4149 h 5828"/>
                <a:gd name="T38" fmla="*/ 4400 w 5429"/>
                <a:gd name="T39" fmla="*/ 3867 h 5828"/>
                <a:gd name="T40" fmla="*/ 2645 w 5429"/>
                <a:gd name="T41" fmla="*/ 3873 h 5828"/>
                <a:gd name="T42" fmla="*/ 2667 w 5429"/>
                <a:gd name="T43" fmla="*/ 3867 h 5828"/>
                <a:gd name="T44" fmla="*/ 2668 w 5429"/>
                <a:gd name="T45" fmla="*/ 3876 h 5828"/>
                <a:gd name="T46" fmla="*/ 2645 w 5429"/>
                <a:gd name="T47" fmla="*/ 3873 h 5828"/>
                <a:gd name="T48" fmla="*/ 3467 w 5429"/>
                <a:gd name="T49" fmla="*/ 4800 h 5828"/>
                <a:gd name="T50" fmla="*/ 3494 w 5429"/>
                <a:gd name="T51" fmla="*/ 5019 h 5828"/>
                <a:gd name="T52" fmla="*/ 2917 w 5429"/>
                <a:gd name="T53" fmla="*/ 4132 h 5828"/>
                <a:gd name="T54" fmla="*/ 2934 w 5429"/>
                <a:gd name="T55" fmla="*/ 4134 h 5828"/>
                <a:gd name="T56" fmla="*/ 3748 w 5429"/>
                <a:gd name="T57" fmla="*/ 4134 h 5828"/>
                <a:gd name="T58" fmla="*/ 3467 w 5429"/>
                <a:gd name="T59" fmla="*/ 4800 h 5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429" h="5828">
                  <a:moveTo>
                    <a:pt x="4400" y="3867"/>
                  </a:moveTo>
                  <a:cubicBezTo>
                    <a:pt x="4400" y="2667"/>
                    <a:pt x="4400" y="2667"/>
                    <a:pt x="4400" y="2667"/>
                  </a:cubicBezTo>
                  <a:cubicBezTo>
                    <a:pt x="4400" y="2520"/>
                    <a:pt x="4281" y="2400"/>
                    <a:pt x="4134" y="2400"/>
                  </a:cubicBezTo>
                  <a:cubicBezTo>
                    <a:pt x="3600" y="2400"/>
                    <a:pt x="3600" y="2400"/>
                    <a:pt x="3600" y="2400"/>
                  </a:cubicBezTo>
                  <a:cubicBezTo>
                    <a:pt x="3600" y="734"/>
                    <a:pt x="3600" y="734"/>
                    <a:pt x="3600" y="734"/>
                  </a:cubicBezTo>
                  <a:cubicBezTo>
                    <a:pt x="3600" y="192"/>
                    <a:pt x="2631" y="0"/>
                    <a:pt x="1800" y="0"/>
                  </a:cubicBezTo>
                  <a:cubicBezTo>
                    <a:pt x="970" y="0"/>
                    <a:pt x="0" y="192"/>
                    <a:pt x="0" y="734"/>
                  </a:cubicBezTo>
                  <a:cubicBezTo>
                    <a:pt x="0" y="3134"/>
                    <a:pt x="0" y="3134"/>
                    <a:pt x="0" y="3134"/>
                  </a:cubicBezTo>
                  <a:cubicBezTo>
                    <a:pt x="0" y="3675"/>
                    <a:pt x="970" y="3974"/>
                    <a:pt x="1800" y="3974"/>
                  </a:cubicBezTo>
                  <a:cubicBezTo>
                    <a:pt x="2019" y="3973"/>
                    <a:pt x="2237" y="3953"/>
                    <a:pt x="2452" y="3914"/>
                  </a:cubicBezTo>
                  <a:cubicBezTo>
                    <a:pt x="2422" y="3934"/>
                    <a:pt x="2397" y="3959"/>
                    <a:pt x="2377" y="3988"/>
                  </a:cubicBezTo>
                  <a:cubicBezTo>
                    <a:pt x="1510" y="5322"/>
                    <a:pt x="1510" y="5322"/>
                    <a:pt x="1510" y="5322"/>
                  </a:cubicBezTo>
                  <a:cubicBezTo>
                    <a:pt x="1430" y="5445"/>
                    <a:pt x="1465" y="5610"/>
                    <a:pt x="1588" y="5690"/>
                  </a:cubicBezTo>
                  <a:cubicBezTo>
                    <a:pt x="1632" y="5719"/>
                    <a:pt x="1682" y="5734"/>
                    <a:pt x="1734" y="5734"/>
                  </a:cubicBezTo>
                  <a:cubicBezTo>
                    <a:pt x="3467" y="5734"/>
                    <a:pt x="3467" y="5734"/>
                    <a:pt x="3467" y="5734"/>
                  </a:cubicBezTo>
                  <a:cubicBezTo>
                    <a:pt x="3613" y="5734"/>
                    <a:pt x="3733" y="5616"/>
                    <a:pt x="3733" y="5469"/>
                  </a:cubicBezTo>
                  <a:cubicBezTo>
                    <a:pt x="3733" y="5463"/>
                    <a:pt x="3733" y="5457"/>
                    <a:pt x="3732" y="5451"/>
                  </a:cubicBezTo>
                  <a:cubicBezTo>
                    <a:pt x="4092" y="5820"/>
                    <a:pt x="4683" y="5828"/>
                    <a:pt x="5052" y="5468"/>
                  </a:cubicBezTo>
                  <a:cubicBezTo>
                    <a:pt x="5421" y="5109"/>
                    <a:pt x="5429" y="4518"/>
                    <a:pt x="5069" y="4149"/>
                  </a:cubicBezTo>
                  <a:cubicBezTo>
                    <a:pt x="4893" y="3968"/>
                    <a:pt x="4652" y="3867"/>
                    <a:pt x="4400" y="3867"/>
                  </a:cubicBezTo>
                  <a:close/>
                  <a:moveTo>
                    <a:pt x="2645" y="3873"/>
                  </a:moveTo>
                  <a:cubicBezTo>
                    <a:pt x="2653" y="3871"/>
                    <a:pt x="2660" y="3869"/>
                    <a:pt x="2667" y="3867"/>
                  </a:cubicBezTo>
                  <a:cubicBezTo>
                    <a:pt x="2667" y="3870"/>
                    <a:pt x="2668" y="3873"/>
                    <a:pt x="2668" y="3876"/>
                  </a:cubicBezTo>
                  <a:cubicBezTo>
                    <a:pt x="2661" y="3874"/>
                    <a:pt x="2653" y="3874"/>
                    <a:pt x="2645" y="3873"/>
                  </a:cubicBezTo>
                  <a:close/>
                  <a:moveTo>
                    <a:pt x="3467" y="4800"/>
                  </a:moveTo>
                  <a:cubicBezTo>
                    <a:pt x="3467" y="4874"/>
                    <a:pt x="3476" y="4948"/>
                    <a:pt x="3494" y="5019"/>
                  </a:cubicBezTo>
                  <a:cubicBezTo>
                    <a:pt x="2917" y="4132"/>
                    <a:pt x="2917" y="4132"/>
                    <a:pt x="2917" y="4132"/>
                  </a:cubicBezTo>
                  <a:cubicBezTo>
                    <a:pt x="2923" y="4132"/>
                    <a:pt x="2928" y="4134"/>
                    <a:pt x="2934" y="4134"/>
                  </a:cubicBezTo>
                  <a:cubicBezTo>
                    <a:pt x="3748" y="4134"/>
                    <a:pt x="3748" y="4134"/>
                    <a:pt x="3748" y="4134"/>
                  </a:cubicBezTo>
                  <a:cubicBezTo>
                    <a:pt x="3568" y="4309"/>
                    <a:pt x="3467" y="4549"/>
                    <a:pt x="3467" y="4800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DC00EDF0-CA92-246C-1140-EE8E8CE6FF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0381" y="2588672"/>
              <a:ext cx="487204" cy="428625"/>
            </a:xfrm>
            <a:custGeom>
              <a:avLst/>
              <a:gdLst>
                <a:gd name="T0" fmla="*/ 3067 w 4800"/>
                <a:gd name="T1" fmla="*/ 668 h 4315"/>
                <a:gd name="T2" fmla="*/ 1533 w 4800"/>
                <a:gd name="T3" fmla="*/ 982 h 4315"/>
                <a:gd name="T4" fmla="*/ 0 w 4800"/>
                <a:gd name="T5" fmla="*/ 668 h 4315"/>
                <a:gd name="T6" fmla="*/ 0 w 4800"/>
                <a:gd name="T7" fmla="*/ 0 h 4315"/>
                <a:gd name="T8" fmla="*/ 1533 w 4800"/>
                <a:gd name="T9" fmla="*/ 315 h 4315"/>
                <a:gd name="T10" fmla="*/ 3067 w 4800"/>
                <a:gd name="T11" fmla="*/ 0 h 4315"/>
                <a:gd name="T12" fmla="*/ 3067 w 4800"/>
                <a:gd name="T13" fmla="*/ 668 h 4315"/>
                <a:gd name="T14" fmla="*/ 3867 w 4800"/>
                <a:gd name="T15" fmla="*/ 1515 h 4315"/>
                <a:gd name="T16" fmla="*/ 2667 w 4800"/>
                <a:gd name="T17" fmla="*/ 1515 h 4315"/>
                <a:gd name="T18" fmla="*/ 2667 w 4800"/>
                <a:gd name="T19" fmla="*/ 2715 h 4315"/>
                <a:gd name="T20" fmla="*/ 3867 w 4800"/>
                <a:gd name="T21" fmla="*/ 2715 h 4315"/>
                <a:gd name="T22" fmla="*/ 3867 w 4800"/>
                <a:gd name="T23" fmla="*/ 1515 h 4315"/>
                <a:gd name="T24" fmla="*/ 2333 w 4800"/>
                <a:gd name="T25" fmla="*/ 2982 h 4315"/>
                <a:gd name="T26" fmla="*/ 3200 w 4800"/>
                <a:gd name="T27" fmla="*/ 4315 h 4315"/>
                <a:gd name="T28" fmla="*/ 1467 w 4800"/>
                <a:gd name="T29" fmla="*/ 4315 h 4315"/>
                <a:gd name="T30" fmla="*/ 2333 w 4800"/>
                <a:gd name="T31" fmla="*/ 2982 h 4315"/>
                <a:gd name="T32" fmla="*/ 4800 w 4800"/>
                <a:gd name="T33" fmla="*/ 3648 h 4315"/>
                <a:gd name="T34" fmla="*/ 4133 w 4800"/>
                <a:gd name="T35" fmla="*/ 4315 h 4315"/>
                <a:gd name="T36" fmla="*/ 3467 w 4800"/>
                <a:gd name="T37" fmla="*/ 3648 h 4315"/>
                <a:gd name="T38" fmla="*/ 4133 w 4800"/>
                <a:gd name="T39" fmla="*/ 2982 h 4315"/>
                <a:gd name="T40" fmla="*/ 4800 w 4800"/>
                <a:gd name="T41" fmla="*/ 3648 h 4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800" h="4315">
                  <a:moveTo>
                    <a:pt x="3067" y="668"/>
                  </a:moveTo>
                  <a:cubicBezTo>
                    <a:pt x="2721" y="893"/>
                    <a:pt x="2096" y="982"/>
                    <a:pt x="1533" y="982"/>
                  </a:cubicBezTo>
                  <a:cubicBezTo>
                    <a:pt x="971" y="982"/>
                    <a:pt x="346" y="893"/>
                    <a:pt x="0" y="6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5" y="226"/>
                    <a:pt x="971" y="315"/>
                    <a:pt x="1533" y="315"/>
                  </a:cubicBezTo>
                  <a:cubicBezTo>
                    <a:pt x="2096" y="315"/>
                    <a:pt x="2721" y="226"/>
                    <a:pt x="3067" y="0"/>
                  </a:cubicBezTo>
                  <a:lnTo>
                    <a:pt x="3067" y="668"/>
                  </a:lnTo>
                  <a:close/>
                  <a:moveTo>
                    <a:pt x="3867" y="1515"/>
                  </a:moveTo>
                  <a:cubicBezTo>
                    <a:pt x="2667" y="1515"/>
                    <a:pt x="2667" y="1515"/>
                    <a:pt x="2667" y="1515"/>
                  </a:cubicBezTo>
                  <a:cubicBezTo>
                    <a:pt x="2667" y="2715"/>
                    <a:pt x="2667" y="2715"/>
                    <a:pt x="2667" y="2715"/>
                  </a:cubicBezTo>
                  <a:cubicBezTo>
                    <a:pt x="3867" y="2715"/>
                    <a:pt x="3867" y="2715"/>
                    <a:pt x="3867" y="2715"/>
                  </a:cubicBezTo>
                  <a:lnTo>
                    <a:pt x="3867" y="1515"/>
                  </a:lnTo>
                  <a:close/>
                  <a:moveTo>
                    <a:pt x="2333" y="2982"/>
                  </a:moveTo>
                  <a:cubicBezTo>
                    <a:pt x="3200" y="4315"/>
                    <a:pt x="3200" y="4315"/>
                    <a:pt x="3200" y="4315"/>
                  </a:cubicBezTo>
                  <a:cubicBezTo>
                    <a:pt x="1467" y="4315"/>
                    <a:pt x="1467" y="4315"/>
                    <a:pt x="1467" y="4315"/>
                  </a:cubicBezTo>
                  <a:lnTo>
                    <a:pt x="2333" y="2982"/>
                  </a:lnTo>
                  <a:close/>
                  <a:moveTo>
                    <a:pt x="4800" y="3648"/>
                  </a:moveTo>
                  <a:cubicBezTo>
                    <a:pt x="4800" y="4016"/>
                    <a:pt x="4501" y="4315"/>
                    <a:pt x="4133" y="4315"/>
                  </a:cubicBezTo>
                  <a:cubicBezTo>
                    <a:pt x="3765" y="4315"/>
                    <a:pt x="3467" y="4016"/>
                    <a:pt x="3467" y="3648"/>
                  </a:cubicBezTo>
                  <a:cubicBezTo>
                    <a:pt x="3467" y="3280"/>
                    <a:pt x="3765" y="2982"/>
                    <a:pt x="4133" y="2982"/>
                  </a:cubicBezTo>
                  <a:cubicBezTo>
                    <a:pt x="4501" y="2982"/>
                    <a:pt x="4800" y="3280"/>
                    <a:pt x="4800" y="3648"/>
                  </a:cubicBez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385E1784-CC83-E46C-3C67-8B6BB93AA3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0381" y="2500090"/>
              <a:ext cx="311467" cy="342900"/>
            </a:xfrm>
            <a:custGeom>
              <a:avLst/>
              <a:gdLst>
                <a:gd name="T0" fmla="*/ 1533 w 3067"/>
                <a:gd name="T1" fmla="*/ 3440 h 3441"/>
                <a:gd name="T2" fmla="*/ 0 w 3067"/>
                <a:gd name="T3" fmla="*/ 2867 h 3441"/>
                <a:gd name="T4" fmla="*/ 0 w 3067"/>
                <a:gd name="T5" fmla="*/ 1820 h 3441"/>
                <a:gd name="T6" fmla="*/ 1533 w 3067"/>
                <a:gd name="T7" fmla="*/ 2133 h 3441"/>
                <a:gd name="T8" fmla="*/ 3067 w 3067"/>
                <a:gd name="T9" fmla="*/ 1820 h 3441"/>
                <a:gd name="T10" fmla="*/ 3067 w 3067"/>
                <a:gd name="T11" fmla="*/ 2133 h 3441"/>
                <a:gd name="T12" fmla="*/ 2667 w 3067"/>
                <a:gd name="T13" fmla="*/ 2133 h 3441"/>
                <a:gd name="T14" fmla="*/ 2400 w 3067"/>
                <a:gd name="T15" fmla="*/ 2400 h 3441"/>
                <a:gd name="T16" fmla="*/ 2400 w 3067"/>
                <a:gd name="T17" fmla="*/ 3324 h 3441"/>
                <a:gd name="T18" fmla="*/ 1533 w 3067"/>
                <a:gd name="T19" fmla="*/ 3440 h 3441"/>
                <a:gd name="T20" fmla="*/ 1533 w 3067"/>
                <a:gd name="T21" fmla="*/ 933 h 3441"/>
                <a:gd name="T22" fmla="*/ 3067 w 3067"/>
                <a:gd name="T23" fmla="*/ 467 h 3441"/>
                <a:gd name="T24" fmla="*/ 1533 w 3067"/>
                <a:gd name="T25" fmla="*/ 0 h 3441"/>
                <a:gd name="T26" fmla="*/ 0 w 3067"/>
                <a:gd name="T27" fmla="*/ 467 h 3441"/>
                <a:gd name="T28" fmla="*/ 1533 w 3067"/>
                <a:gd name="T29" fmla="*/ 933 h 3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67" h="3441">
                  <a:moveTo>
                    <a:pt x="1533" y="3440"/>
                  </a:moveTo>
                  <a:cubicBezTo>
                    <a:pt x="686" y="3440"/>
                    <a:pt x="0" y="3124"/>
                    <a:pt x="0" y="2867"/>
                  </a:cubicBezTo>
                  <a:cubicBezTo>
                    <a:pt x="0" y="1820"/>
                    <a:pt x="0" y="1820"/>
                    <a:pt x="0" y="1820"/>
                  </a:cubicBezTo>
                  <a:cubicBezTo>
                    <a:pt x="346" y="2045"/>
                    <a:pt x="971" y="2133"/>
                    <a:pt x="1533" y="2133"/>
                  </a:cubicBezTo>
                  <a:cubicBezTo>
                    <a:pt x="2096" y="2133"/>
                    <a:pt x="2721" y="2045"/>
                    <a:pt x="3067" y="1820"/>
                  </a:cubicBezTo>
                  <a:cubicBezTo>
                    <a:pt x="3067" y="2133"/>
                    <a:pt x="3067" y="2133"/>
                    <a:pt x="3067" y="2133"/>
                  </a:cubicBezTo>
                  <a:cubicBezTo>
                    <a:pt x="2667" y="2133"/>
                    <a:pt x="2667" y="2133"/>
                    <a:pt x="2667" y="2133"/>
                  </a:cubicBezTo>
                  <a:cubicBezTo>
                    <a:pt x="2519" y="2133"/>
                    <a:pt x="2400" y="2253"/>
                    <a:pt x="2400" y="2400"/>
                  </a:cubicBezTo>
                  <a:cubicBezTo>
                    <a:pt x="2400" y="3324"/>
                    <a:pt x="2400" y="3324"/>
                    <a:pt x="2400" y="3324"/>
                  </a:cubicBezTo>
                  <a:cubicBezTo>
                    <a:pt x="2118" y="3402"/>
                    <a:pt x="1826" y="3441"/>
                    <a:pt x="1533" y="3440"/>
                  </a:cubicBezTo>
                  <a:close/>
                  <a:moveTo>
                    <a:pt x="1533" y="933"/>
                  </a:moveTo>
                  <a:cubicBezTo>
                    <a:pt x="2380" y="933"/>
                    <a:pt x="3067" y="724"/>
                    <a:pt x="3067" y="467"/>
                  </a:cubicBezTo>
                  <a:cubicBezTo>
                    <a:pt x="3067" y="209"/>
                    <a:pt x="2380" y="0"/>
                    <a:pt x="1533" y="0"/>
                  </a:cubicBezTo>
                  <a:cubicBezTo>
                    <a:pt x="686" y="0"/>
                    <a:pt x="0" y="209"/>
                    <a:pt x="0" y="467"/>
                  </a:cubicBezTo>
                  <a:cubicBezTo>
                    <a:pt x="0" y="724"/>
                    <a:pt x="686" y="933"/>
                    <a:pt x="1533" y="9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A5E62C3-C038-460D-1645-37AC95EA22AE}"/>
              </a:ext>
            </a:extLst>
          </p:cNvPr>
          <p:cNvGrpSpPr/>
          <p:nvPr/>
        </p:nvGrpSpPr>
        <p:grpSpPr>
          <a:xfrm>
            <a:off x="7389867" y="773588"/>
            <a:ext cx="1312246" cy="5926883"/>
            <a:chOff x="7389867" y="773588"/>
            <a:chExt cx="1312246" cy="592688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BB11D1D-5CDD-873A-A882-311BBE12F0E2}"/>
                </a:ext>
              </a:extLst>
            </p:cNvPr>
            <p:cNvGrpSpPr/>
            <p:nvPr/>
          </p:nvGrpSpPr>
          <p:grpSpPr>
            <a:xfrm>
              <a:off x="7620849" y="5776797"/>
              <a:ext cx="1081264" cy="923674"/>
              <a:chOff x="10731500" y="2486025"/>
              <a:chExt cx="663575" cy="493713"/>
            </a:xfrm>
          </p:grpSpPr>
          <p:sp useBgFill="1">
            <p:nvSpPr>
              <p:cNvPr id="68" name="Freeform 54">
                <a:extLst>
                  <a:ext uri="{FF2B5EF4-FFF2-40B4-BE49-F238E27FC236}">
                    <a16:creationId xmlns:a16="http://schemas.microsoft.com/office/drawing/2014/main" id="{EBBE114D-2CD3-0D78-4999-BC8DA8427C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1500" y="2486025"/>
                <a:ext cx="663575" cy="493713"/>
              </a:xfrm>
              <a:custGeom>
                <a:avLst/>
                <a:gdLst>
                  <a:gd name="T0" fmla="*/ 2500 w 2924"/>
                  <a:gd name="T1" fmla="*/ 3 h 2171"/>
                  <a:gd name="T2" fmla="*/ 2562 w 2924"/>
                  <a:gd name="T3" fmla="*/ 42 h 2171"/>
                  <a:gd name="T4" fmla="*/ 2587 w 2924"/>
                  <a:gd name="T5" fmla="*/ 112 h 2171"/>
                  <a:gd name="T6" fmla="*/ 2575 w 2924"/>
                  <a:gd name="T7" fmla="*/ 949 h 2171"/>
                  <a:gd name="T8" fmla="*/ 2524 w 2924"/>
                  <a:gd name="T9" fmla="*/ 1000 h 2171"/>
                  <a:gd name="T10" fmla="*/ 2403 w 2924"/>
                  <a:gd name="T11" fmla="*/ 1012 h 2171"/>
                  <a:gd name="T12" fmla="*/ 2620 w 2924"/>
                  <a:gd name="T13" fmla="*/ 1237 h 2171"/>
                  <a:gd name="T14" fmla="*/ 2736 w 2924"/>
                  <a:gd name="T15" fmla="*/ 1245 h 2171"/>
                  <a:gd name="T16" fmla="*/ 2833 w 2924"/>
                  <a:gd name="T17" fmla="*/ 1299 h 2171"/>
                  <a:gd name="T18" fmla="*/ 2900 w 2924"/>
                  <a:gd name="T19" fmla="*/ 1387 h 2171"/>
                  <a:gd name="T20" fmla="*/ 2924 w 2924"/>
                  <a:gd name="T21" fmla="*/ 1499 h 2171"/>
                  <a:gd name="T22" fmla="*/ 2900 w 2924"/>
                  <a:gd name="T23" fmla="*/ 1610 h 2171"/>
                  <a:gd name="T24" fmla="*/ 2833 w 2924"/>
                  <a:gd name="T25" fmla="*/ 1699 h 2171"/>
                  <a:gd name="T26" fmla="*/ 2736 w 2924"/>
                  <a:gd name="T27" fmla="*/ 1753 h 2171"/>
                  <a:gd name="T28" fmla="*/ 2625 w 2924"/>
                  <a:gd name="T29" fmla="*/ 1762 h 2171"/>
                  <a:gd name="T30" fmla="*/ 2548 w 2924"/>
                  <a:gd name="T31" fmla="*/ 1758 h 2171"/>
                  <a:gd name="T32" fmla="*/ 2263 w 2924"/>
                  <a:gd name="T33" fmla="*/ 1982 h 2171"/>
                  <a:gd name="T34" fmla="*/ 2237 w 2924"/>
                  <a:gd name="T35" fmla="*/ 2077 h 2171"/>
                  <a:gd name="T36" fmla="*/ 2170 w 2924"/>
                  <a:gd name="T37" fmla="*/ 2144 h 2171"/>
                  <a:gd name="T38" fmla="*/ 2075 w 2924"/>
                  <a:gd name="T39" fmla="*/ 2171 h 2171"/>
                  <a:gd name="T40" fmla="*/ 1859 w 2924"/>
                  <a:gd name="T41" fmla="*/ 2160 h 2171"/>
                  <a:gd name="T42" fmla="*/ 1783 w 2924"/>
                  <a:gd name="T43" fmla="*/ 2110 h 2171"/>
                  <a:gd name="T44" fmla="*/ 1739 w 2924"/>
                  <a:gd name="T45" fmla="*/ 2029 h 2171"/>
                  <a:gd name="T46" fmla="*/ 1298 w 2924"/>
                  <a:gd name="T47" fmla="*/ 1894 h 2171"/>
                  <a:gd name="T48" fmla="*/ 1210 w 2924"/>
                  <a:gd name="T49" fmla="*/ 1916 h 2171"/>
                  <a:gd name="T50" fmla="*/ 992 w 2924"/>
                  <a:gd name="T51" fmla="*/ 1905 h 2171"/>
                  <a:gd name="T52" fmla="*/ 913 w 2924"/>
                  <a:gd name="T53" fmla="*/ 1849 h 2171"/>
                  <a:gd name="T54" fmla="*/ 871 w 2924"/>
                  <a:gd name="T55" fmla="*/ 1761 h 2171"/>
                  <a:gd name="T56" fmla="*/ 871 w 2924"/>
                  <a:gd name="T57" fmla="*/ 1541 h 2171"/>
                  <a:gd name="T58" fmla="*/ 913 w 2924"/>
                  <a:gd name="T59" fmla="*/ 1454 h 2171"/>
                  <a:gd name="T60" fmla="*/ 992 w 2924"/>
                  <a:gd name="T61" fmla="*/ 1399 h 2171"/>
                  <a:gd name="T62" fmla="*/ 1210 w 2924"/>
                  <a:gd name="T63" fmla="*/ 1386 h 2171"/>
                  <a:gd name="T64" fmla="*/ 1287 w 2924"/>
                  <a:gd name="T65" fmla="*/ 1403 h 2171"/>
                  <a:gd name="T66" fmla="*/ 1431 w 2924"/>
                  <a:gd name="T67" fmla="*/ 1287 h 2171"/>
                  <a:gd name="T68" fmla="*/ 1473 w 2924"/>
                  <a:gd name="T69" fmla="*/ 1199 h 2171"/>
                  <a:gd name="T70" fmla="*/ 1551 w 2924"/>
                  <a:gd name="T71" fmla="*/ 1144 h 2171"/>
                  <a:gd name="T72" fmla="*/ 1710 w 2924"/>
                  <a:gd name="T73" fmla="*/ 1132 h 2171"/>
                  <a:gd name="T74" fmla="*/ 87 w 2924"/>
                  <a:gd name="T75" fmla="*/ 1009 h 2171"/>
                  <a:gd name="T76" fmla="*/ 25 w 2924"/>
                  <a:gd name="T77" fmla="*/ 970 h 2171"/>
                  <a:gd name="T78" fmla="*/ 0 w 2924"/>
                  <a:gd name="T79" fmla="*/ 899 h 2171"/>
                  <a:gd name="T80" fmla="*/ 12 w 2924"/>
                  <a:gd name="T81" fmla="*/ 62 h 2171"/>
                  <a:gd name="T82" fmla="*/ 63 w 2924"/>
                  <a:gd name="T83" fmla="*/ 12 h 2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924" h="2171">
                    <a:moveTo>
                      <a:pt x="113" y="0"/>
                    </a:moveTo>
                    <a:lnTo>
                      <a:pt x="2474" y="0"/>
                    </a:lnTo>
                    <a:lnTo>
                      <a:pt x="2500" y="3"/>
                    </a:lnTo>
                    <a:lnTo>
                      <a:pt x="2524" y="12"/>
                    </a:lnTo>
                    <a:lnTo>
                      <a:pt x="2545" y="24"/>
                    </a:lnTo>
                    <a:lnTo>
                      <a:pt x="2562" y="42"/>
                    </a:lnTo>
                    <a:lnTo>
                      <a:pt x="2575" y="62"/>
                    </a:lnTo>
                    <a:lnTo>
                      <a:pt x="2584" y="87"/>
                    </a:lnTo>
                    <a:lnTo>
                      <a:pt x="2587" y="112"/>
                    </a:lnTo>
                    <a:lnTo>
                      <a:pt x="2587" y="899"/>
                    </a:lnTo>
                    <a:lnTo>
                      <a:pt x="2584" y="925"/>
                    </a:lnTo>
                    <a:lnTo>
                      <a:pt x="2575" y="949"/>
                    </a:lnTo>
                    <a:lnTo>
                      <a:pt x="2562" y="970"/>
                    </a:lnTo>
                    <a:lnTo>
                      <a:pt x="2545" y="987"/>
                    </a:lnTo>
                    <a:lnTo>
                      <a:pt x="2524" y="1000"/>
                    </a:lnTo>
                    <a:lnTo>
                      <a:pt x="2500" y="1009"/>
                    </a:lnTo>
                    <a:lnTo>
                      <a:pt x="2474" y="1012"/>
                    </a:lnTo>
                    <a:lnTo>
                      <a:pt x="2403" y="1012"/>
                    </a:lnTo>
                    <a:lnTo>
                      <a:pt x="2599" y="1207"/>
                    </a:lnTo>
                    <a:lnTo>
                      <a:pt x="2610" y="1221"/>
                    </a:lnTo>
                    <a:lnTo>
                      <a:pt x="2620" y="1237"/>
                    </a:lnTo>
                    <a:lnTo>
                      <a:pt x="2659" y="1234"/>
                    </a:lnTo>
                    <a:lnTo>
                      <a:pt x="2698" y="1237"/>
                    </a:lnTo>
                    <a:lnTo>
                      <a:pt x="2736" y="1245"/>
                    </a:lnTo>
                    <a:lnTo>
                      <a:pt x="2771" y="1258"/>
                    </a:lnTo>
                    <a:lnTo>
                      <a:pt x="2804" y="1276"/>
                    </a:lnTo>
                    <a:lnTo>
                      <a:pt x="2833" y="1299"/>
                    </a:lnTo>
                    <a:lnTo>
                      <a:pt x="2859" y="1325"/>
                    </a:lnTo>
                    <a:lnTo>
                      <a:pt x="2882" y="1354"/>
                    </a:lnTo>
                    <a:lnTo>
                      <a:pt x="2900" y="1387"/>
                    </a:lnTo>
                    <a:lnTo>
                      <a:pt x="2912" y="1422"/>
                    </a:lnTo>
                    <a:lnTo>
                      <a:pt x="2921" y="1460"/>
                    </a:lnTo>
                    <a:lnTo>
                      <a:pt x="2924" y="1499"/>
                    </a:lnTo>
                    <a:lnTo>
                      <a:pt x="2921" y="1538"/>
                    </a:lnTo>
                    <a:lnTo>
                      <a:pt x="2912" y="1575"/>
                    </a:lnTo>
                    <a:lnTo>
                      <a:pt x="2900" y="1610"/>
                    </a:lnTo>
                    <a:lnTo>
                      <a:pt x="2882" y="1643"/>
                    </a:lnTo>
                    <a:lnTo>
                      <a:pt x="2859" y="1672"/>
                    </a:lnTo>
                    <a:lnTo>
                      <a:pt x="2833" y="1699"/>
                    </a:lnTo>
                    <a:lnTo>
                      <a:pt x="2804" y="1721"/>
                    </a:lnTo>
                    <a:lnTo>
                      <a:pt x="2771" y="1739"/>
                    </a:lnTo>
                    <a:lnTo>
                      <a:pt x="2736" y="1753"/>
                    </a:lnTo>
                    <a:lnTo>
                      <a:pt x="2698" y="1761"/>
                    </a:lnTo>
                    <a:lnTo>
                      <a:pt x="2659" y="1764"/>
                    </a:lnTo>
                    <a:lnTo>
                      <a:pt x="2625" y="1762"/>
                    </a:lnTo>
                    <a:lnTo>
                      <a:pt x="2591" y="1755"/>
                    </a:lnTo>
                    <a:lnTo>
                      <a:pt x="2561" y="1745"/>
                    </a:lnTo>
                    <a:lnTo>
                      <a:pt x="2548" y="1758"/>
                    </a:lnTo>
                    <a:lnTo>
                      <a:pt x="2533" y="1768"/>
                    </a:lnTo>
                    <a:lnTo>
                      <a:pt x="2263" y="1934"/>
                    </a:lnTo>
                    <a:lnTo>
                      <a:pt x="2263" y="1982"/>
                    </a:lnTo>
                    <a:lnTo>
                      <a:pt x="2260" y="2016"/>
                    </a:lnTo>
                    <a:lnTo>
                      <a:pt x="2251" y="2047"/>
                    </a:lnTo>
                    <a:lnTo>
                      <a:pt x="2237" y="2077"/>
                    </a:lnTo>
                    <a:lnTo>
                      <a:pt x="2218" y="2103"/>
                    </a:lnTo>
                    <a:lnTo>
                      <a:pt x="2196" y="2126"/>
                    </a:lnTo>
                    <a:lnTo>
                      <a:pt x="2170" y="2144"/>
                    </a:lnTo>
                    <a:lnTo>
                      <a:pt x="2140" y="2159"/>
                    </a:lnTo>
                    <a:lnTo>
                      <a:pt x="2108" y="2168"/>
                    </a:lnTo>
                    <a:lnTo>
                      <a:pt x="2075" y="2171"/>
                    </a:lnTo>
                    <a:lnTo>
                      <a:pt x="1922" y="2171"/>
                    </a:lnTo>
                    <a:lnTo>
                      <a:pt x="1890" y="2168"/>
                    </a:lnTo>
                    <a:lnTo>
                      <a:pt x="1859" y="2160"/>
                    </a:lnTo>
                    <a:lnTo>
                      <a:pt x="1831" y="2148"/>
                    </a:lnTo>
                    <a:lnTo>
                      <a:pt x="1805" y="2131"/>
                    </a:lnTo>
                    <a:lnTo>
                      <a:pt x="1783" y="2110"/>
                    </a:lnTo>
                    <a:lnTo>
                      <a:pt x="1764" y="2085"/>
                    </a:lnTo>
                    <a:lnTo>
                      <a:pt x="1749" y="2059"/>
                    </a:lnTo>
                    <a:lnTo>
                      <a:pt x="1739" y="2029"/>
                    </a:lnTo>
                    <a:lnTo>
                      <a:pt x="1733" y="1998"/>
                    </a:lnTo>
                    <a:lnTo>
                      <a:pt x="1324" y="1877"/>
                    </a:lnTo>
                    <a:lnTo>
                      <a:pt x="1298" y="1894"/>
                    </a:lnTo>
                    <a:lnTo>
                      <a:pt x="1271" y="1906"/>
                    </a:lnTo>
                    <a:lnTo>
                      <a:pt x="1241" y="1914"/>
                    </a:lnTo>
                    <a:lnTo>
                      <a:pt x="1210" y="1916"/>
                    </a:lnTo>
                    <a:lnTo>
                      <a:pt x="1057" y="1916"/>
                    </a:lnTo>
                    <a:lnTo>
                      <a:pt x="1024" y="1913"/>
                    </a:lnTo>
                    <a:lnTo>
                      <a:pt x="992" y="1905"/>
                    </a:lnTo>
                    <a:lnTo>
                      <a:pt x="962" y="1891"/>
                    </a:lnTo>
                    <a:lnTo>
                      <a:pt x="936" y="1872"/>
                    </a:lnTo>
                    <a:lnTo>
                      <a:pt x="913" y="1849"/>
                    </a:lnTo>
                    <a:lnTo>
                      <a:pt x="895" y="1823"/>
                    </a:lnTo>
                    <a:lnTo>
                      <a:pt x="880" y="1794"/>
                    </a:lnTo>
                    <a:lnTo>
                      <a:pt x="871" y="1761"/>
                    </a:lnTo>
                    <a:lnTo>
                      <a:pt x="868" y="1727"/>
                    </a:lnTo>
                    <a:lnTo>
                      <a:pt x="868" y="1575"/>
                    </a:lnTo>
                    <a:lnTo>
                      <a:pt x="871" y="1541"/>
                    </a:lnTo>
                    <a:lnTo>
                      <a:pt x="880" y="1510"/>
                    </a:lnTo>
                    <a:lnTo>
                      <a:pt x="895" y="1480"/>
                    </a:lnTo>
                    <a:lnTo>
                      <a:pt x="913" y="1454"/>
                    </a:lnTo>
                    <a:lnTo>
                      <a:pt x="936" y="1430"/>
                    </a:lnTo>
                    <a:lnTo>
                      <a:pt x="962" y="1412"/>
                    </a:lnTo>
                    <a:lnTo>
                      <a:pt x="992" y="1399"/>
                    </a:lnTo>
                    <a:lnTo>
                      <a:pt x="1024" y="1389"/>
                    </a:lnTo>
                    <a:lnTo>
                      <a:pt x="1057" y="1386"/>
                    </a:lnTo>
                    <a:lnTo>
                      <a:pt x="1210" y="1386"/>
                    </a:lnTo>
                    <a:lnTo>
                      <a:pt x="1236" y="1388"/>
                    </a:lnTo>
                    <a:lnTo>
                      <a:pt x="1262" y="1393"/>
                    </a:lnTo>
                    <a:lnTo>
                      <a:pt x="1287" y="1403"/>
                    </a:lnTo>
                    <a:lnTo>
                      <a:pt x="1428" y="1338"/>
                    </a:lnTo>
                    <a:lnTo>
                      <a:pt x="1428" y="1320"/>
                    </a:lnTo>
                    <a:lnTo>
                      <a:pt x="1431" y="1287"/>
                    </a:lnTo>
                    <a:lnTo>
                      <a:pt x="1440" y="1255"/>
                    </a:lnTo>
                    <a:lnTo>
                      <a:pt x="1454" y="1225"/>
                    </a:lnTo>
                    <a:lnTo>
                      <a:pt x="1473" y="1199"/>
                    </a:lnTo>
                    <a:lnTo>
                      <a:pt x="1495" y="1177"/>
                    </a:lnTo>
                    <a:lnTo>
                      <a:pt x="1521" y="1158"/>
                    </a:lnTo>
                    <a:lnTo>
                      <a:pt x="1551" y="1144"/>
                    </a:lnTo>
                    <a:lnTo>
                      <a:pt x="1582" y="1136"/>
                    </a:lnTo>
                    <a:lnTo>
                      <a:pt x="1616" y="1132"/>
                    </a:lnTo>
                    <a:lnTo>
                      <a:pt x="1710" y="1132"/>
                    </a:lnTo>
                    <a:lnTo>
                      <a:pt x="1817" y="1012"/>
                    </a:lnTo>
                    <a:lnTo>
                      <a:pt x="113" y="1012"/>
                    </a:lnTo>
                    <a:lnTo>
                      <a:pt x="87" y="1009"/>
                    </a:lnTo>
                    <a:lnTo>
                      <a:pt x="63" y="1000"/>
                    </a:lnTo>
                    <a:lnTo>
                      <a:pt x="42" y="987"/>
                    </a:lnTo>
                    <a:lnTo>
                      <a:pt x="25" y="970"/>
                    </a:lnTo>
                    <a:lnTo>
                      <a:pt x="12" y="949"/>
                    </a:lnTo>
                    <a:lnTo>
                      <a:pt x="3" y="925"/>
                    </a:lnTo>
                    <a:lnTo>
                      <a:pt x="0" y="899"/>
                    </a:lnTo>
                    <a:lnTo>
                      <a:pt x="0" y="112"/>
                    </a:lnTo>
                    <a:lnTo>
                      <a:pt x="3" y="87"/>
                    </a:lnTo>
                    <a:lnTo>
                      <a:pt x="12" y="62"/>
                    </a:lnTo>
                    <a:lnTo>
                      <a:pt x="25" y="42"/>
                    </a:lnTo>
                    <a:lnTo>
                      <a:pt x="42" y="24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9" name="Freeform 55">
                <a:extLst>
                  <a:ext uri="{FF2B5EF4-FFF2-40B4-BE49-F238E27FC236}">
                    <a16:creationId xmlns:a16="http://schemas.microsoft.com/office/drawing/2014/main" id="{13357831-715E-FB43-C314-EB5E0A39EE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756900" y="2511425"/>
                <a:ext cx="536575" cy="179388"/>
              </a:xfrm>
              <a:custGeom>
                <a:avLst/>
                <a:gdLst>
                  <a:gd name="T0" fmla="*/ 1653 w 2361"/>
                  <a:gd name="T1" fmla="*/ 293 h 787"/>
                  <a:gd name="T2" fmla="*/ 1630 w 2361"/>
                  <a:gd name="T3" fmla="*/ 338 h 787"/>
                  <a:gd name="T4" fmla="*/ 1642 w 2361"/>
                  <a:gd name="T5" fmla="*/ 427 h 787"/>
                  <a:gd name="T6" fmla="*/ 1687 w 2361"/>
                  <a:gd name="T7" fmla="*/ 450 h 787"/>
                  <a:gd name="T8" fmla="*/ 2057 w 2361"/>
                  <a:gd name="T9" fmla="*/ 439 h 787"/>
                  <a:gd name="T10" fmla="*/ 2080 w 2361"/>
                  <a:gd name="T11" fmla="*/ 394 h 787"/>
                  <a:gd name="T12" fmla="*/ 2069 w 2361"/>
                  <a:gd name="T13" fmla="*/ 304 h 787"/>
                  <a:gd name="T14" fmla="*/ 2024 w 2361"/>
                  <a:gd name="T15" fmla="*/ 281 h 787"/>
                  <a:gd name="T16" fmla="*/ 1108 w 2361"/>
                  <a:gd name="T17" fmla="*/ 284 h 787"/>
                  <a:gd name="T18" fmla="*/ 1071 w 2361"/>
                  <a:gd name="T19" fmla="*/ 321 h 787"/>
                  <a:gd name="T20" fmla="*/ 1071 w 2361"/>
                  <a:gd name="T21" fmla="*/ 410 h 787"/>
                  <a:gd name="T22" fmla="*/ 1108 w 2361"/>
                  <a:gd name="T23" fmla="*/ 447 h 787"/>
                  <a:gd name="T24" fmla="*/ 1197 w 2361"/>
                  <a:gd name="T25" fmla="*/ 447 h 787"/>
                  <a:gd name="T26" fmla="*/ 1234 w 2361"/>
                  <a:gd name="T27" fmla="*/ 410 h 787"/>
                  <a:gd name="T28" fmla="*/ 1234 w 2361"/>
                  <a:gd name="T29" fmla="*/ 321 h 787"/>
                  <a:gd name="T30" fmla="*/ 1197 w 2361"/>
                  <a:gd name="T31" fmla="*/ 284 h 787"/>
                  <a:gd name="T32" fmla="*/ 789 w 2361"/>
                  <a:gd name="T33" fmla="*/ 281 h 787"/>
                  <a:gd name="T34" fmla="*/ 742 w 2361"/>
                  <a:gd name="T35" fmla="*/ 305 h 787"/>
                  <a:gd name="T36" fmla="*/ 731 w 2361"/>
                  <a:gd name="T37" fmla="*/ 391 h 787"/>
                  <a:gd name="T38" fmla="*/ 755 w 2361"/>
                  <a:gd name="T39" fmla="*/ 438 h 787"/>
                  <a:gd name="T40" fmla="*/ 841 w 2361"/>
                  <a:gd name="T41" fmla="*/ 450 h 787"/>
                  <a:gd name="T42" fmla="*/ 888 w 2361"/>
                  <a:gd name="T43" fmla="*/ 426 h 787"/>
                  <a:gd name="T44" fmla="*/ 899 w 2361"/>
                  <a:gd name="T45" fmla="*/ 340 h 787"/>
                  <a:gd name="T46" fmla="*/ 876 w 2361"/>
                  <a:gd name="T47" fmla="*/ 293 h 787"/>
                  <a:gd name="T48" fmla="*/ 789 w 2361"/>
                  <a:gd name="T49" fmla="*/ 281 h 787"/>
                  <a:gd name="T50" fmla="*/ 367 w 2361"/>
                  <a:gd name="T51" fmla="*/ 237 h 787"/>
                  <a:gd name="T52" fmla="*/ 305 w 2361"/>
                  <a:gd name="T53" fmla="*/ 287 h 787"/>
                  <a:gd name="T54" fmla="*/ 281 w 2361"/>
                  <a:gd name="T55" fmla="*/ 365 h 787"/>
                  <a:gd name="T56" fmla="*/ 305 w 2361"/>
                  <a:gd name="T57" fmla="*/ 445 h 787"/>
                  <a:gd name="T58" fmla="*/ 367 w 2361"/>
                  <a:gd name="T59" fmla="*/ 495 h 787"/>
                  <a:gd name="T60" fmla="*/ 450 w 2361"/>
                  <a:gd name="T61" fmla="*/ 503 h 787"/>
                  <a:gd name="T62" fmla="*/ 521 w 2361"/>
                  <a:gd name="T63" fmla="*/ 465 h 787"/>
                  <a:gd name="T64" fmla="*/ 559 w 2361"/>
                  <a:gd name="T65" fmla="*/ 394 h 787"/>
                  <a:gd name="T66" fmla="*/ 551 w 2361"/>
                  <a:gd name="T67" fmla="*/ 311 h 787"/>
                  <a:gd name="T68" fmla="*/ 500 w 2361"/>
                  <a:gd name="T69" fmla="*/ 249 h 787"/>
                  <a:gd name="T70" fmla="*/ 422 w 2361"/>
                  <a:gd name="T71" fmla="*/ 225 h 787"/>
                  <a:gd name="T72" fmla="*/ 2361 w 2361"/>
                  <a:gd name="T73" fmla="*/ 787 h 787"/>
                  <a:gd name="T74" fmla="*/ 2249 w 2361"/>
                  <a:gd name="T75" fmla="*/ 717 h 787"/>
                  <a:gd name="T76" fmla="*/ 2208 w 2361"/>
                  <a:gd name="T77" fmla="*/ 630 h 787"/>
                  <a:gd name="T78" fmla="*/ 2129 w 2361"/>
                  <a:gd name="T79" fmla="*/ 575 h 787"/>
                  <a:gd name="T80" fmla="*/ 1911 w 2361"/>
                  <a:gd name="T81" fmla="*/ 562 h 787"/>
                  <a:gd name="T82" fmla="*/ 1815 w 2361"/>
                  <a:gd name="T83" fmla="*/ 588 h 787"/>
                  <a:gd name="T84" fmla="*/ 1747 w 2361"/>
                  <a:gd name="T85" fmla="*/ 656 h 787"/>
                  <a:gd name="T86" fmla="*/ 1722 w 2361"/>
                  <a:gd name="T87" fmla="*/ 751 h 787"/>
                  <a:gd name="T88" fmla="*/ 0 w 2361"/>
                  <a:gd name="T89" fmla="*/ 0 h 7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361" h="787">
                    <a:moveTo>
                      <a:pt x="1687" y="281"/>
                    </a:moveTo>
                    <a:lnTo>
                      <a:pt x="1669" y="284"/>
                    </a:lnTo>
                    <a:lnTo>
                      <a:pt x="1653" y="293"/>
                    </a:lnTo>
                    <a:lnTo>
                      <a:pt x="1642" y="304"/>
                    </a:lnTo>
                    <a:lnTo>
                      <a:pt x="1633" y="320"/>
                    </a:lnTo>
                    <a:lnTo>
                      <a:pt x="1630" y="338"/>
                    </a:lnTo>
                    <a:lnTo>
                      <a:pt x="1630" y="394"/>
                    </a:lnTo>
                    <a:lnTo>
                      <a:pt x="1633" y="412"/>
                    </a:lnTo>
                    <a:lnTo>
                      <a:pt x="1642" y="427"/>
                    </a:lnTo>
                    <a:lnTo>
                      <a:pt x="1653" y="439"/>
                    </a:lnTo>
                    <a:lnTo>
                      <a:pt x="1669" y="447"/>
                    </a:lnTo>
                    <a:lnTo>
                      <a:pt x="1687" y="450"/>
                    </a:lnTo>
                    <a:lnTo>
                      <a:pt x="2024" y="450"/>
                    </a:lnTo>
                    <a:lnTo>
                      <a:pt x="2042" y="447"/>
                    </a:lnTo>
                    <a:lnTo>
                      <a:pt x="2057" y="439"/>
                    </a:lnTo>
                    <a:lnTo>
                      <a:pt x="2069" y="427"/>
                    </a:lnTo>
                    <a:lnTo>
                      <a:pt x="2077" y="412"/>
                    </a:lnTo>
                    <a:lnTo>
                      <a:pt x="2080" y="394"/>
                    </a:lnTo>
                    <a:lnTo>
                      <a:pt x="2080" y="338"/>
                    </a:lnTo>
                    <a:lnTo>
                      <a:pt x="2077" y="320"/>
                    </a:lnTo>
                    <a:lnTo>
                      <a:pt x="2069" y="304"/>
                    </a:lnTo>
                    <a:lnTo>
                      <a:pt x="2057" y="293"/>
                    </a:lnTo>
                    <a:lnTo>
                      <a:pt x="2042" y="284"/>
                    </a:lnTo>
                    <a:lnTo>
                      <a:pt x="2024" y="281"/>
                    </a:lnTo>
                    <a:lnTo>
                      <a:pt x="1687" y="281"/>
                    </a:lnTo>
                    <a:close/>
                    <a:moveTo>
                      <a:pt x="1127" y="281"/>
                    </a:moveTo>
                    <a:lnTo>
                      <a:pt x="1108" y="284"/>
                    </a:lnTo>
                    <a:lnTo>
                      <a:pt x="1092" y="293"/>
                    </a:lnTo>
                    <a:lnTo>
                      <a:pt x="1080" y="305"/>
                    </a:lnTo>
                    <a:lnTo>
                      <a:pt x="1071" y="321"/>
                    </a:lnTo>
                    <a:lnTo>
                      <a:pt x="1068" y="340"/>
                    </a:lnTo>
                    <a:lnTo>
                      <a:pt x="1068" y="391"/>
                    </a:lnTo>
                    <a:lnTo>
                      <a:pt x="1071" y="410"/>
                    </a:lnTo>
                    <a:lnTo>
                      <a:pt x="1080" y="426"/>
                    </a:lnTo>
                    <a:lnTo>
                      <a:pt x="1092" y="438"/>
                    </a:lnTo>
                    <a:lnTo>
                      <a:pt x="1108" y="447"/>
                    </a:lnTo>
                    <a:lnTo>
                      <a:pt x="1127" y="450"/>
                    </a:lnTo>
                    <a:lnTo>
                      <a:pt x="1178" y="450"/>
                    </a:lnTo>
                    <a:lnTo>
                      <a:pt x="1197" y="447"/>
                    </a:lnTo>
                    <a:lnTo>
                      <a:pt x="1213" y="438"/>
                    </a:lnTo>
                    <a:lnTo>
                      <a:pt x="1225" y="426"/>
                    </a:lnTo>
                    <a:lnTo>
                      <a:pt x="1234" y="410"/>
                    </a:lnTo>
                    <a:lnTo>
                      <a:pt x="1237" y="391"/>
                    </a:lnTo>
                    <a:lnTo>
                      <a:pt x="1237" y="340"/>
                    </a:lnTo>
                    <a:lnTo>
                      <a:pt x="1234" y="321"/>
                    </a:lnTo>
                    <a:lnTo>
                      <a:pt x="1225" y="305"/>
                    </a:lnTo>
                    <a:lnTo>
                      <a:pt x="1213" y="293"/>
                    </a:lnTo>
                    <a:lnTo>
                      <a:pt x="1197" y="284"/>
                    </a:lnTo>
                    <a:lnTo>
                      <a:pt x="1178" y="281"/>
                    </a:lnTo>
                    <a:lnTo>
                      <a:pt x="1127" y="281"/>
                    </a:lnTo>
                    <a:close/>
                    <a:moveTo>
                      <a:pt x="789" y="281"/>
                    </a:moveTo>
                    <a:lnTo>
                      <a:pt x="771" y="284"/>
                    </a:lnTo>
                    <a:lnTo>
                      <a:pt x="755" y="293"/>
                    </a:lnTo>
                    <a:lnTo>
                      <a:pt x="742" y="305"/>
                    </a:lnTo>
                    <a:lnTo>
                      <a:pt x="734" y="321"/>
                    </a:lnTo>
                    <a:lnTo>
                      <a:pt x="731" y="340"/>
                    </a:lnTo>
                    <a:lnTo>
                      <a:pt x="731" y="391"/>
                    </a:lnTo>
                    <a:lnTo>
                      <a:pt x="734" y="410"/>
                    </a:lnTo>
                    <a:lnTo>
                      <a:pt x="742" y="426"/>
                    </a:lnTo>
                    <a:lnTo>
                      <a:pt x="755" y="438"/>
                    </a:lnTo>
                    <a:lnTo>
                      <a:pt x="771" y="447"/>
                    </a:lnTo>
                    <a:lnTo>
                      <a:pt x="789" y="450"/>
                    </a:lnTo>
                    <a:lnTo>
                      <a:pt x="841" y="450"/>
                    </a:lnTo>
                    <a:lnTo>
                      <a:pt x="859" y="447"/>
                    </a:lnTo>
                    <a:lnTo>
                      <a:pt x="876" y="438"/>
                    </a:lnTo>
                    <a:lnTo>
                      <a:pt x="888" y="426"/>
                    </a:lnTo>
                    <a:lnTo>
                      <a:pt x="897" y="410"/>
                    </a:lnTo>
                    <a:lnTo>
                      <a:pt x="899" y="391"/>
                    </a:lnTo>
                    <a:lnTo>
                      <a:pt x="899" y="340"/>
                    </a:lnTo>
                    <a:lnTo>
                      <a:pt x="897" y="321"/>
                    </a:lnTo>
                    <a:lnTo>
                      <a:pt x="888" y="305"/>
                    </a:lnTo>
                    <a:lnTo>
                      <a:pt x="876" y="293"/>
                    </a:lnTo>
                    <a:lnTo>
                      <a:pt x="859" y="284"/>
                    </a:lnTo>
                    <a:lnTo>
                      <a:pt x="841" y="281"/>
                    </a:lnTo>
                    <a:lnTo>
                      <a:pt x="789" y="281"/>
                    </a:lnTo>
                    <a:close/>
                    <a:moveTo>
                      <a:pt x="422" y="225"/>
                    </a:moveTo>
                    <a:lnTo>
                      <a:pt x="393" y="228"/>
                    </a:lnTo>
                    <a:lnTo>
                      <a:pt x="367" y="237"/>
                    </a:lnTo>
                    <a:lnTo>
                      <a:pt x="343" y="249"/>
                    </a:lnTo>
                    <a:lnTo>
                      <a:pt x="322" y="266"/>
                    </a:lnTo>
                    <a:lnTo>
                      <a:pt x="305" y="287"/>
                    </a:lnTo>
                    <a:lnTo>
                      <a:pt x="292" y="311"/>
                    </a:lnTo>
                    <a:lnTo>
                      <a:pt x="284" y="337"/>
                    </a:lnTo>
                    <a:lnTo>
                      <a:pt x="281" y="365"/>
                    </a:lnTo>
                    <a:lnTo>
                      <a:pt x="284" y="394"/>
                    </a:lnTo>
                    <a:lnTo>
                      <a:pt x="292" y="420"/>
                    </a:lnTo>
                    <a:lnTo>
                      <a:pt x="305" y="445"/>
                    </a:lnTo>
                    <a:lnTo>
                      <a:pt x="322" y="465"/>
                    </a:lnTo>
                    <a:lnTo>
                      <a:pt x="343" y="482"/>
                    </a:lnTo>
                    <a:lnTo>
                      <a:pt x="367" y="495"/>
                    </a:lnTo>
                    <a:lnTo>
                      <a:pt x="393" y="503"/>
                    </a:lnTo>
                    <a:lnTo>
                      <a:pt x="422" y="506"/>
                    </a:lnTo>
                    <a:lnTo>
                      <a:pt x="450" y="503"/>
                    </a:lnTo>
                    <a:lnTo>
                      <a:pt x="476" y="495"/>
                    </a:lnTo>
                    <a:lnTo>
                      <a:pt x="500" y="482"/>
                    </a:lnTo>
                    <a:lnTo>
                      <a:pt x="521" y="465"/>
                    </a:lnTo>
                    <a:lnTo>
                      <a:pt x="538" y="445"/>
                    </a:lnTo>
                    <a:lnTo>
                      <a:pt x="551" y="420"/>
                    </a:lnTo>
                    <a:lnTo>
                      <a:pt x="559" y="394"/>
                    </a:lnTo>
                    <a:lnTo>
                      <a:pt x="562" y="365"/>
                    </a:lnTo>
                    <a:lnTo>
                      <a:pt x="559" y="337"/>
                    </a:lnTo>
                    <a:lnTo>
                      <a:pt x="551" y="311"/>
                    </a:lnTo>
                    <a:lnTo>
                      <a:pt x="538" y="287"/>
                    </a:lnTo>
                    <a:lnTo>
                      <a:pt x="521" y="266"/>
                    </a:lnTo>
                    <a:lnTo>
                      <a:pt x="500" y="249"/>
                    </a:lnTo>
                    <a:lnTo>
                      <a:pt x="476" y="237"/>
                    </a:lnTo>
                    <a:lnTo>
                      <a:pt x="450" y="228"/>
                    </a:lnTo>
                    <a:lnTo>
                      <a:pt x="422" y="225"/>
                    </a:lnTo>
                    <a:close/>
                    <a:moveTo>
                      <a:pt x="0" y="0"/>
                    </a:moveTo>
                    <a:lnTo>
                      <a:pt x="2361" y="0"/>
                    </a:lnTo>
                    <a:lnTo>
                      <a:pt x="2361" y="787"/>
                    </a:lnTo>
                    <a:lnTo>
                      <a:pt x="2252" y="787"/>
                    </a:lnTo>
                    <a:lnTo>
                      <a:pt x="2252" y="751"/>
                    </a:lnTo>
                    <a:lnTo>
                      <a:pt x="2249" y="717"/>
                    </a:lnTo>
                    <a:lnTo>
                      <a:pt x="2240" y="686"/>
                    </a:lnTo>
                    <a:lnTo>
                      <a:pt x="2226" y="656"/>
                    </a:lnTo>
                    <a:lnTo>
                      <a:pt x="2208" y="630"/>
                    </a:lnTo>
                    <a:lnTo>
                      <a:pt x="2185" y="606"/>
                    </a:lnTo>
                    <a:lnTo>
                      <a:pt x="2158" y="588"/>
                    </a:lnTo>
                    <a:lnTo>
                      <a:pt x="2129" y="575"/>
                    </a:lnTo>
                    <a:lnTo>
                      <a:pt x="2097" y="565"/>
                    </a:lnTo>
                    <a:lnTo>
                      <a:pt x="2063" y="562"/>
                    </a:lnTo>
                    <a:lnTo>
                      <a:pt x="1911" y="562"/>
                    </a:lnTo>
                    <a:lnTo>
                      <a:pt x="1876" y="565"/>
                    </a:lnTo>
                    <a:lnTo>
                      <a:pt x="1844" y="575"/>
                    </a:lnTo>
                    <a:lnTo>
                      <a:pt x="1815" y="588"/>
                    </a:lnTo>
                    <a:lnTo>
                      <a:pt x="1788" y="606"/>
                    </a:lnTo>
                    <a:lnTo>
                      <a:pt x="1766" y="630"/>
                    </a:lnTo>
                    <a:lnTo>
                      <a:pt x="1747" y="656"/>
                    </a:lnTo>
                    <a:lnTo>
                      <a:pt x="1734" y="686"/>
                    </a:lnTo>
                    <a:lnTo>
                      <a:pt x="1725" y="717"/>
                    </a:lnTo>
                    <a:lnTo>
                      <a:pt x="1722" y="751"/>
                    </a:lnTo>
                    <a:lnTo>
                      <a:pt x="1722" y="787"/>
                    </a:lnTo>
                    <a:lnTo>
                      <a:pt x="0" y="78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70" name="Freeform 56">
                <a:extLst>
                  <a:ext uri="{FF2B5EF4-FFF2-40B4-BE49-F238E27FC236}">
                    <a16:creationId xmlns:a16="http://schemas.microsoft.com/office/drawing/2014/main" id="{E56D81A0-D050-0AD6-A6BD-1EA77754942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53750" y="2665413"/>
                <a:ext cx="415925" cy="287338"/>
              </a:xfrm>
              <a:custGeom>
                <a:avLst/>
                <a:gdLst>
                  <a:gd name="T0" fmla="*/ 1737 w 1831"/>
                  <a:gd name="T1" fmla="*/ 572 h 1271"/>
                  <a:gd name="T2" fmla="*/ 1805 w 1831"/>
                  <a:gd name="T3" fmla="*/ 626 h 1271"/>
                  <a:gd name="T4" fmla="*/ 1831 w 1831"/>
                  <a:gd name="T5" fmla="*/ 712 h 1271"/>
                  <a:gd name="T6" fmla="*/ 1805 w 1831"/>
                  <a:gd name="T7" fmla="*/ 798 h 1271"/>
                  <a:gd name="T8" fmla="*/ 1737 w 1831"/>
                  <a:gd name="T9" fmla="*/ 852 h 1271"/>
                  <a:gd name="T10" fmla="*/ 1647 w 1831"/>
                  <a:gd name="T11" fmla="*/ 861 h 1271"/>
                  <a:gd name="T12" fmla="*/ 1570 w 1831"/>
                  <a:gd name="T13" fmla="*/ 820 h 1271"/>
                  <a:gd name="T14" fmla="*/ 1529 w 1831"/>
                  <a:gd name="T15" fmla="*/ 743 h 1271"/>
                  <a:gd name="T16" fmla="*/ 1537 w 1831"/>
                  <a:gd name="T17" fmla="*/ 653 h 1271"/>
                  <a:gd name="T18" fmla="*/ 1592 w 1831"/>
                  <a:gd name="T19" fmla="*/ 585 h 1271"/>
                  <a:gd name="T20" fmla="*/ 1678 w 1831"/>
                  <a:gd name="T21" fmla="*/ 559 h 1271"/>
                  <a:gd name="T22" fmla="*/ 1215 w 1831"/>
                  <a:gd name="T23" fmla="*/ 2 h 1271"/>
                  <a:gd name="T24" fmla="*/ 1261 w 1831"/>
                  <a:gd name="T25" fmla="*/ 38 h 1271"/>
                  <a:gd name="T26" fmla="*/ 1271 w 1831"/>
                  <a:gd name="T27" fmla="*/ 228 h 1271"/>
                  <a:gd name="T28" fmla="*/ 1511 w 1831"/>
                  <a:gd name="T29" fmla="*/ 521 h 1271"/>
                  <a:gd name="T30" fmla="*/ 1199 w 1831"/>
                  <a:gd name="T31" fmla="*/ 304 h 1271"/>
                  <a:gd name="T32" fmla="*/ 862 w 1831"/>
                  <a:gd name="T33" fmla="*/ 518 h 1271"/>
                  <a:gd name="T34" fmla="*/ 864 w 1831"/>
                  <a:gd name="T35" fmla="*/ 575 h 1271"/>
                  <a:gd name="T36" fmla="*/ 1425 w 1831"/>
                  <a:gd name="T37" fmla="*/ 686 h 1271"/>
                  <a:gd name="T38" fmla="*/ 1426 w 1831"/>
                  <a:gd name="T39" fmla="*/ 736 h 1271"/>
                  <a:gd name="T40" fmla="*/ 861 w 1831"/>
                  <a:gd name="T41" fmla="*/ 707 h 1271"/>
                  <a:gd name="T42" fmla="*/ 826 w 1831"/>
                  <a:gd name="T43" fmla="*/ 752 h 1271"/>
                  <a:gd name="T44" fmla="*/ 635 w 1831"/>
                  <a:gd name="T45" fmla="*/ 763 h 1271"/>
                  <a:gd name="T46" fmla="*/ 585 w 1831"/>
                  <a:gd name="T47" fmla="*/ 743 h 1271"/>
                  <a:gd name="T48" fmla="*/ 306 w 1831"/>
                  <a:gd name="T49" fmla="*/ 857 h 1271"/>
                  <a:gd name="T50" fmla="*/ 888 w 1831"/>
                  <a:gd name="T51" fmla="*/ 989 h 1271"/>
                  <a:gd name="T52" fmla="*/ 941 w 1831"/>
                  <a:gd name="T53" fmla="*/ 966 h 1271"/>
                  <a:gd name="T54" fmla="*/ 1126 w 1831"/>
                  <a:gd name="T55" fmla="*/ 974 h 1271"/>
                  <a:gd name="T56" fmla="*/ 1454 w 1831"/>
                  <a:gd name="T57" fmla="*/ 830 h 1271"/>
                  <a:gd name="T58" fmla="*/ 1170 w 1831"/>
                  <a:gd name="T59" fmla="*/ 1085 h 1271"/>
                  <a:gd name="T60" fmla="*/ 1159 w 1831"/>
                  <a:gd name="T61" fmla="*/ 1234 h 1271"/>
                  <a:gd name="T62" fmla="*/ 1114 w 1831"/>
                  <a:gd name="T63" fmla="*/ 1269 h 1271"/>
                  <a:gd name="T64" fmla="*/ 920 w 1831"/>
                  <a:gd name="T65" fmla="*/ 1269 h 1271"/>
                  <a:gd name="T66" fmla="*/ 875 w 1831"/>
                  <a:gd name="T67" fmla="*/ 1234 h 1271"/>
                  <a:gd name="T68" fmla="*/ 864 w 1831"/>
                  <a:gd name="T69" fmla="*/ 1127 h 1271"/>
                  <a:gd name="T70" fmla="*/ 282 w 1831"/>
                  <a:gd name="T71" fmla="*/ 995 h 1271"/>
                  <a:gd name="T72" fmla="*/ 229 w 1831"/>
                  <a:gd name="T73" fmla="*/ 1017 h 1271"/>
                  <a:gd name="T74" fmla="*/ 37 w 1831"/>
                  <a:gd name="T75" fmla="*/ 1007 h 1271"/>
                  <a:gd name="T76" fmla="*/ 2 w 1831"/>
                  <a:gd name="T77" fmla="*/ 961 h 1271"/>
                  <a:gd name="T78" fmla="*/ 2 w 1831"/>
                  <a:gd name="T79" fmla="*/ 768 h 1271"/>
                  <a:gd name="T80" fmla="*/ 37 w 1831"/>
                  <a:gd name="T81" fmla="*/ 723 h 1271"/>
                  <a:gd name="T82" fmla="*/ 229 w 1831"/>
                  <a:gd name="T83" fmla="*/ 712 h 1271"/>
                  <a:gd name="T84" fmla="*/ 280 w 1831"/>
                  <a:gd name="T85" fmla="*/ 731 h 1271"/>
                  <a:gd name="T86" fmla="*/ 559 w 1831"/>
                  <a:gd name="T87" fmla="*/ 533 h 1271"/>
                  <a:gd name="T88" fmla="*/ 581 w 1831"/>
                  <a:gd name="T89" fmla="*/ 480 h 1271"/>
                  <a:gd name="T90" fmla="*/ 635 w 1831"/>
                  <a:gd name="T91" fmla="*/ 457 h 1271"/>
                  <a:gd name="T92" fmla="*/ 967 w 1831"/>
                  <a:gd name="T93" fmla="*/ 237 h 1271"/>
                  <a:gd name="T94" fmla="*/ 969 w 1831"/>
                  <a:gd name="T95" fmla="*/ 56 h 1271"/>
                  <a:gd name="T96" fmla="*/ 1004 w 1831"/>
                  <a:gd name="T97" fmla="*/ 11 h 1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31" h="1271">
                    <a:moveTo>
                      <a:pt x="1678" y="559"/>
                    </a:moveTo>
                    <a:lnTo>
                      <a:pt x="1708" y="562"/>
                    </a:lnTo>
                    <a:lnTo>
                      <a:pt x="1737" y="572"/>
                    </a:lnTo>
                    <a:lnTo>
                      <a:pt x="1763" y="585"/>
                    </a:lnTo>
                    <a:lnTo>
                      <a:pt x="1786" y="604"/>
                    </a:lnTo>
                    <a:lnTo>
                      <a:pt x="1805" y="626"/>
                    </a:lnTo>
                    <a:lnTo>
                      <a:pt x="1818" y="653"/>
                    </a:lnTo>
                    <a:lnTo>
                      <a:pt x="1828" y="681"/>
                    </a:lnTo>
                    <a:lnTo>
                      <a:pt x="1831" y="712"/>
                    </a:lnTo>
                    <a:lnTo>
                      <a:pt x="1828" y="743"/>
                    </a:lnTo>
                    <a:lnTo>
                      <a:pt x="1818" y="771"/>
                    </a:lnTo>
                    <a:lnTo>
                      <a:pt x="1805" y="798"/>
                    </a:lnTo>
                    <a:lnTo>
                      <a:pt x="1786" y="820"/>
                    </a:lnTo>
                    <a:lnTo>
                      <a:pt x="1763" y="839"/>
                    </a:lnTo>
                    <a:lnTo>
                      <a:pt x="1737" y="852"/>
                    </a:lnTo>
                    <a:lnTo>
                      <a:pt x="1708" y="861"/>
                    </a:lnTo>
                    <a:lnTo>
                      <a:pt x="1678" y="864"/>
                    </a:lnTo>
                    <a:lnTo>
                      <a:pt x="1647" y="861"/>
                    </a:lnTo>
                    <a:lnTo>
                      <a:pt x="1619" y="852"/>
                    </a:lnTo>
                    <a:lnTo>
                      <a:pt x="1592" y="839"/>
                    </a:lnTo>
                    <a:lnTo>
                      <a:pt x="1570" y="820"/>
                    </a:lnTo>
                    <a:lnTo>
                      <a:pt x="1551" y="798"/>
                    </a:lnTo>
                    <a:lnTo>
                      <a:pt x="1537" y="771"/>
                    </a:lnTo>
                    <a:lnTo>
                      <a:pt x="1529" y="743"/>
                    </a:lnTo>
                    <a:lnTo>
                      <a:pt x="1526" y="712"/>
                    </a:lnTo>
                    <a:lnTo>
                      <a:pt x="1529" y="681"/>
                    </a:lnTo>
                    <a:lnTo>
                      <a:pt x="1537" y="653"/>
                    </a:lnTo>
                    <a:lnTo>
                      <a:pt x="1551" y="626"/>
                    </a:lnTo>
                    <a:lnTo>
                      <a:pt x="1570" y="604"/>
                    </a:lnTo>
                    <a:lnTo>
                      <a:pt x="1592" y="585"/>
                    </a:lnTo>
                    <a:lnTo>
                      <a:pt x="1619" y="572"/>
                    </a:lnTo>
                    <a:lnTo>
                      <a:pt x="1647" y="562"/>
                    </a:lnTo>
                    <a:lnTo>
                      <a:pt x="1678" y="559"/>
                    </a:lnTo>
                    <a:close/>
                    <a:moveTo>
                      <a:pt x="1043" y="0"/>
                    </a:moveTo>
                    <a:lnTo>
                      <a:pt x="1195" y="0"/>
                    </a:lnTo>
                    <a:lnTo>
                      <a:pt x="1215" y="2"/>
                    </a:lnTo>
                    <a:lnTo>
                      <a:pt x="1233" y="11"/>
                    </a:lnTo>
                    <a:lnTo>
                      <a:pt x="1249" y="22"/>
                    </a:lnTo>
                    <a:lnTo>
                      <a:pt x="1261" y="38"/>
                    </a:lnTo>
                    <a:lnTo>
                      <a:pt x="1269" y="56"/>
                    </a:lnTo>
                    <a:lnTo>
                      <a:pt x="1271" y="76"/>
                    </a:lnTo>
                    <a:lnTo>
                      <a:pt x="1271" y="228"/>
                    </a:lnTo>
                    <a:lnTo>
                      <a:pt x="1271" y="232"/>
                    </a:lnTo>
                    <a:lnTo>
                      <a:pt x="1538" y="500"/>
                    </a:lnTo>
                    <a:lnTo>
                      <a:pt x="1511" y="521"/>
                    </a:lnTo>
                    <a:lnTo>
                      <a:pt x="1487" y="545"/>
                    </a:lnTo>
                    <a:lnTo>
                      <a:pt x="1467" y="572"/>
                    </a:lnTo>
                    <a:lnTo>
                      <a:pt x="1199" y="304"/>
                    </a:lnTo>
                    <a:lnTo>
                      <a:pt x="1195" y="305"/>
                    </a:lnTo>
                    <a:lnTo>
                      <a:pt x="1051" y="305"/>
                    </a:lnTo>
                    <a:lnTo>
                      <a:pt x="862" y="518"/>
                    </a:lnTo>
                    <a:lnTo>
                      <a:pt x="864" y="525"/>
                    </a:lnTo>
                    <a:lnTo>
                      <a:pt x="864" y="533"/>
                    </a:lnTo>
                    <a:lnTo>
                      <a:pt x="864" y="575"/>
                    </a:lnTo>
                    <a:lnTo>
                      <a:pt x="1437" y="635"/>
                    </a:lnTo>
                    <a:lnTo>
                      <a:pt x="1430" y="660"/>
                    </a:lnTo>
                    <a:lnTo>
                      <a:pt x="1425" y="686"/>
                    </a:lnTo>
                    <a:lnTo>
                      <a:pt x="1424" y="712"/>
                    </a:lnTo>
                    <a:lnTo>
                      <a:pt x="1424" y="725"/>
                    </a:lnTo>
                    <a:lnTo>
                      <a:pt x="1426" y="736"/>
                    </a:lnTo>
                    <a:lnTo>
                      <a:pt x="864" y="677"/>
                    </a:lnTo>
                    <a:lnTo>
                      <a:pt x="864" y="687"/>
                    </a:lnTo>
                    <a:lnTo>
                      <a:pt x="861" y="707"/>
                    </a:lnTo>
                    <a:lnTo>
                      <a:pt x="854" y="725"/>
                    </a:lnTo>
                    <a:lnTo>
                      <a:pt x="842" y="741"/>
                    </a:lnTo>
                    <a:lnTo>
                      <a:pt x="826" y="752"/>
                    </a:lnTo>
                    <a:lnTo>
                      <a:pt x="808" y="760"/>
                    </a:lnTo>
                    <a:lnTo>
                      <a:pt x="788" y="763"/>
                    </a:lnTo>
                    <a:lnTo>
                      <a:pt x="635" y="763"/>
                    </a:lnTo>
                    <a:lnTo>
                      <a:pt x="616" y="761"/>
                    </a:lnTo>
                    <a:lnTo>
                      <a:pt x="599" y="753"/>
                    </a:lnTo>
                    <a:lnTo>
                      <a:pt x="585" y="743"/>
                    </a:lnTo>
                    <a:lnTo>
                      <a:pt x="573" y="729"/>
                    </a:lnTo>
                    <a:lnTo>
                      <a:pt x="306" y="850"/>
                    </a:lnTo>
                    <a:lnTo>
                      <a:pt x="306" y="857"/>
                    </a:lnTo>
                    <a:lnTo>
                      <a:pt x="868" y="1022"/>
                    </a:lnTo>
                    <a:lnTo>
                      <a:pt x="875" y="1004"/>
                    </a:lnTo>
                    <a:lnTo>
                      <a:pt x="888" y="989"/>
                    </a:lnTo>
                    <a:lnTo>
                      <a:pt x="902" y="976"/>
                    </a:lnTo>
                    <a:lnTo>
                      <a:pt x="920" y="969"/>
                    </a:lnTo>
                    <a:lnTo>
                      <a:pt x="941" y="966"/>
                    </a:lnTo>
                    <a:lnTo>
                      <a:pt x="1094" y="966"/>
                    </a:lnTo>
                    <a:lnTo>
                      <a:pt x="1111" y="968"/>
                    </a:lnTo>
                    <a:lnTo>
                      <a:pt x="1126" y="974"/>
                    </a:lnTo>
                    <a:lnTo>
                      <a:pt x="1140" y="982"/>
                    </a:lnTo>
                    <a:lnTo>
                      <a:pt x="1440" y="799"/>
                    </a:lnTo>
                    <a:lnTo>
                      <a:pt x="1454" y="830"/>
                    </a:lnTo>
                    <a:lnTo>
                      <a:pt x="1472" y="859"/>
                    </a:lnTo>
                    <a:lnTo>
                      <a:pt x="1493" y="885"/>
                    </a:lnTo>
                    <a:lnTo>
                      <a:pt x="1170" y="1085"/>
                    </a:lnTo>
                    <a:lnTo>
                      <a:pt x="1170" y="1195"/>
                    </a:lnTo>
                    <a:lnTo>
                      <a:pt x="1167" y="1215"/>
                    </a:lnTo>
                    <a:lnTo>
                      <a:pt x="1159" y="1234"/>
                    </a:lnTo>
                    <a:lnTo>
                      <a:pt x="1148" y="1249"/>
                    </a:lnTo>
                    <a:lnTo>
                      <a:pt x="1132" y="1260"/>
                    </a:lnTo>
                    <a:lnTo>
                      <a:pt x="1114" y="1269"/>
                    </a:lnTo>
                    <a:lnTo>
                      <a:pt x="1094" y="1271"/>
                    </a:lnTo>
                    <a:lnTo>
                      <a:pt x="941" y="1271"/>
                    </a:lnTo>
                    <a:lnTo>
                      <a:pt x="920" y="1269"/>
                    </a:lnTo>
                    <a:lnTo>
                      <a:pt x="902" y="1260"/>
                    </a:lnTo>
                    <a:lnTo>
                      <a:pt x="887" y="1249"/>
                    </a:lnTo>
                    <a:lnTo>
                      <a:pt x="875" y="1234"/>
                    </a:lnTo>
                    <a:lnTo>
                      <a:pt x="868" y="1215"/>
                    </a:lnTo>
                    <a:lnTo>
                      <a:pt x="864" y="1195"/>
                    </a:lnTo>
                    <a:lnTo>
                      <a:pt x="864" y="1127"/>
                    </a:lnTo>
                    <a:lnTo>
                      <a:pt x="301" y="961"/>
                    </a:lnTo>
                    <a:lnTo>
                      <a:pt x="294" y="979"/>
                    </a:lnTo>
                    <a:lnTo>
                      <a:pt x="282" y="995"/>
                    </a:lnTo>
                    <a:lnTo>
                      <a:pt x="267" y="1007"/>
                    </a:lnTo>
                    <a:lnTo>
                      <a:pt x="249" y="1014"/>
                    </a:lnTo>
                    <a:lnTo>
                      <a:pt x="229" y="1017"/>
                    </a:lnTo>
                    <a:lnTo>
                      <a:pt x="76" y="1017"/>
                    </a:lnTo>
                    <a:lnTo>
                      <a:pt x="56" y="1014"/>
                    </a:lnTo>
                    <a:lnTo>
                      <a:pt x="37" y="1007"/>
                    </a:lnTo>
                    <a:lnTo>
                      <a:pt x="23" y="994"/>
                    </a:lnTo>
                    <a:lnTo>
                      <a:pt x="11" y="979"/>
                    </a:lnTo>
                    <a:lnTo>
                      <a:pt x="2" y="961"/>
                    </a:lnTo>
                    <a:lnTo>
                      <a:pt x="0" y="940"/>
                    </a:lnTo>
                    <a:lnTo>
                      <a:pt x="0" y="788"/>
                    </a:lnTo>
                    <a:lnTo>
                      <a:pt x="2" y="768"/>
                    </a:lnTo>
                    <a:lnTo>
                      <a:pt x="11" y="750"/>
                    </a:lnTo>
                    <a:lnTo>
                      <a:pt x="23" y="734"/>
                    </a:lnTo>
                    <a:lnTo>
                      <a:pt x="37" y="723"/>
                    </a:lnTo>
                    <a:lnTo>
                      <a:pt x="56" y="714"/>
                    </a:lnTo>
                    <a:lnTo>
                      <a:pt x="76" y="712"/>
                    </a:lnTo>
                    <a:lnTo>
                      <a:pt x="229" y="712"/>
                    </a:lnTo>
                    <a:lnTo>
                      <a:pt x="248" y="714"/>
                    </a:lnTo>
                    <a:lnTo>
                      <a:pt x="265" y="720"/>
                    </a:lnTo>
                    <a:lnTo>
                      <a:pt x="280" y="731"/>
                    </a:lnTo>
                    <a:lnTo>
                      <a:pt x="292" y="745"/>
                    </a:lnTo>
                    <a:lnTo>
                      <a:pt x="559" y="623"/>
                    </a:lnTo>
                    <a:lnTo>
                      <a:pt x="559" y="533"/>
                    </a:lnTo>
                    <a:lnTo>
                      <a:pt x="562" y="513"/>
                    </a:lnTo>
                    <a:lnTo>
                      <a:pt x="570" y="495"/>
                    </a:lnTo>
                    <a:lnTo>
                      <a:pt x="581" y="480"/>
                    </a:lnTo>
                    <a:lnTo>
                      <a:pt x="597" y="468"/>
                    </a:lnTo>
                    <a:lnTo>
                      <a:pt x="615" y="461"/>
                    </a:lnTo>
                    <a:lnTo>
                      <a:pt x="635" y="457"/>
                    </a:lnTo>
                    <a:lnTo>
                      <a:pt x="780" y="457"/>
                    </a:lnTo>
                    <a:lnTo>
                      <a:pt x="968" y="245"/>
                    </a:lnTo>
                    <a:lnTo>
                      <a:pt x="967" y="237"/>
                    </a:lnTo>
                    <a:lnTo>
                      <a:pt x="966" y="228"/>
                    </a:lnTo>
                    <a:lnTo>
                      <a:pt x="966" y="76"/>
                    </a:lnTo>
                    <a:lnTo>
                      <a:pt x="969" y="56"/>
                    </a:lnTo>
                    <a:lnTo>
                      <a:pt x="976" y="38"/>
                    </a:lnTo>
                    <a:lnTo>
                      <a:pt x="988" y="22"/>
                    </a:lnTo>
                    <a:lnTo>
                      <a:pt x="1004" y="11"/>
                    </a:lnTo>
                    <a:lnTo>
                      <a:pt x="1022" y="2"/>
                    </a:lnTo>
                    <a:lnTo>
                      <a:pt x="1043" y="0"/>
                    </a:lnTo>
                    <a:close/>
                  </a:path>
                </a:pathLst>
              </a:custGeom>
              <a:solidFill>
                <a:srgbClr val="FFC63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11CA9C3-4559-2206-C537-2D8BFF911DBA}"/>
                </a:ext>
              </a:extLst>
            </p:cNvPr>
            <p:cNvSpPr txBox="1">
              <a:spLocks/>
            </p:cNvSpPr>
            <p:nvPr/>
          </p:nvSpPr>
          <p:spPr>
            <a:xfrm>
              <a:off x="7389867" y="5426104"/>
              <a:ext cx="1064346" cy="3657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 anchorCtr="0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>
                  <a:latin typeface="Avenir Next" panose="020B0503020202020204" pitchFamily="34" charset="0"/>
                </a:rPr>
                <a:t>GeoAnalytics</a:t>
              </a:r>
              <a:r>
                <a:rPr lang="en-US">
                  <a:latin typeface="Avenir Next" panose="020B0503020202020204" pitchFamily="34" charset="0"/>
                </a:rPr>
                <a:t> </a:t>
              </a:r>
            </a:p>
            <a:p>
              <a:r>
                <a:rPr lang="en-US">
                  <a:latin typeface="Avenir Next" panose="020B0503020202020204" pitchFamily="34" charset="0"/>
                </a:rPr>
                <a:t>Server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1AC92C9-56BA-FFC4-FF6A-385D70BEF98B}"/>
                </a:ext>
              </a:extLst>
            </p:cNvPr>
            <p:cNvSpPr txBox="1">
              <a:spLocks/>
            </p:cNvSpPr>
            <p:nvPr/>
          </p:nvSpPr>
          <p:spPr>
            <a:xfrm>
              <a:off x="7389867" y="3996999"/>
              <a:ext cx="1060166" cy="33280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 anchorCtr="0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>
                  <a:latin typeface="Avenir Next" panose="020B0503020202020204" pitchFamily="34" charset="0"/>
                </a:rPr>
                <a:t>Image Server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AA10A4D-59CB-BD0D-98AB-61FAD29E5A35}"/>
                </a:ext>
              </a:extLst>
            </p:cNvPr>
            <p:cNvGrpSpPr/>
            <p:nvPr/>
          </p:nvGrpSpPr>
          <p:grpSpPr>
            <a:xfrm>
              <a:off x="7628338" y="4383253"/>
              <a:ext cx="967863" cy="820411"/>
              <a:chOff x="4589398" y="2540627"/>
              <a:chExt cx="635794" cy="530066"/>
            </a:xfrm>
          </p:grpSpPr>
          <p:sp useBgFill="1">
            <p:nvSpPr>
              <p:cNvPr id="57" name="Freeform 5">
                <a:extLst>
                  <a:ext uri="{FF2B5EF4-FFF2-40B4-BE49-F238E27FC236}">
                    <a16:creationId xmlns:a16="http://schemas.microsoft.com/office/drawing/2014/main" id="{F83B97AA-CD33-64FE-EDE0-1E0ED01A7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9398" y="2540627"/>
                <a:ext cx="635794" cy="530066"/>
              </a:xfrm>
              <a:custGeom>
                <a:avLst/>
                <a:gdLst>
                  <a:gd name="T0" fmla="*/ 6092 w 6267"/>
                  <a:gd name="T1" fmla="*/ 1742 h 5334"/>
                  <a:gd name="T2" fmla="*/ 6133 w 6267"/>
                  <a:gd name="T3" fmla="*/ 1600 h 5334"/>
                  <a:gd name="T4" fmla="*/ 6133 w 6267"/>
                  <a:gd name="T5" fmla="*/ 267 h 5334"/>
                  <a:gd name="T6" fmla="*/ 5867 w 6267"/>
                  <a:gd name="T7" fmla="*/ 0 h 5334"/>
                  <a:gd name="T8" fmla="*/ 267 w 6267"/>
                  <a:gd name="T9" fmla="*/ 0 h 5334"/>
                  <a:gd name="T10" fmla="*/ 0 w 6267"/>
                  <a:gd name="T11" fmla="*/ 267 h 5334"/>
                  <a:gd name="T12" fmla="*/ 0 w 6267"/>
                  <a:gd name="T13" fmla="*/ 2134 h 5334"/>
                  <a:gd name="T14" fmla="*/ 267 w 6267"/>
                  <a:gd name="T15" fmla="*/ 2400 h 5334"/>
                  <a:gd name="T16" fmla="*/ 2533 w 6267"/>
                  <a:gd name="T17" fmla="*/ 2400 h 5334"/>
                  <a:gd name="T18" fmla="*/ 2533 w 6267"/>
                  <a:gd name="T19" fmla="*/ 4800 h 5334"/>
                  <a:gd name="T20" fmla="*/ 3067 w 6267"/>
                  <a:gd name="T21" fmla="*/ 5334 h 5334"/>
                  <a:gd name="T22" fmla="*/ 5733 w 6267"/>
                  <a:gd name="T23" fmla="*/ 5334 h 5334"/>
                  <a:gd name="T24" fmla="*/ 6267 w 6267"/>
                  <a:gd name="T25" fmla="*/ 4800 h 5334"/>
                  <a:gd name="T26" fmla="*/ 6267 w 6267"/>
                  <a:gd name="T27" fmla="*/ 2134 h 5334"/>
                  <a:gd name="T28" fmla="*/ 6092 w 6267"/>
                  <a:gd name="T29" fmla="*/ 1742 h 5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267" h="5334">
                    <a:moveTo>
                      <a:pt x="6092" y="1742"/>
                    </a:moveTo>
                    <a:cubicBezTo>
                      <a:pt x="6119" y="1699"/>
                      <a:pt x="6133" y="1650"/>
                      <a:pt x="6133" y="1600"/>
                    </a:cubicBezTo>
                    <a:cubicBezTo>
                      <a:pt x="6133" y="267"/>
                      <a:pt x="6133" y="267"/>
                      <a:pt x="6133" y="267"/>
                    </a:cubicBezTo>
                    <a:cubicBezTo>
                      <a:pt x="6133" y="120"/>
                      <a:pt x="6014" y="0"/>
                      <a:pt x="5867" y="0"/>
                    </a:cubicBezTo>
                    <a:cubicBezTo>
                      <a:pt x="267" y="0"/>
                      <a:pt x="267" y="0"/>
                      <a:pt x="267" y="0"/>
                    </a:cubicBezTo>
                    <a:cubicBezTo>
                      <a:pt x="119" y="0"/>
                      <a:pt x="0" y="120"/>
                      <a:pt x="0" y="267"/>
                    </a:cubicBezTo>
                    <a:cubicBezTo>
                      <a:pt x="0" y="2134"/>
                      <a:pt x="0" y="2134"/>
                      <a:pt x="0" y="2134"/>
                    </a:cubicBezTo>
                    <a:cubicBezTo>
                      <a:pt x="0" y="2281"/>
                      <a:pt x="119" y="2400"/>
                      <a:pt x="267" y="2400"/>
                    </a:cubicBezTo>
                    <a:cubicBezTo>
                      <a:pt x="2533" y="2400"/>
                      <a:pt x="2533" y="2400"/>
                      <a:pt x="2533" y="2400"/>
                    </a:cubicBezTo>
                    <a:cubicBezTo>
                      <a:pt x="2533" y="4800"/>
                      <a:pt x="2533" y="4800"/>
                      <a:pt x="2533" y="4800"/>
                    </a:cubicBezTo>
                    <a:cubicBezTo>
                      <a:pt x="2534" y="5095"/>
                      <a:pt x="2772" y="5333"/>
                      <a:pt x="3067" y="5334"/>
                    </a:cubicBezTo>
                    <a:cubicBezTo>
                      <a:pt x="5733" y="5334"/>
                      <a:pt x="5733" y="5334"/>
                      <a:pt x="5733" y="5334"/>
                    </a:cubicBezTo>
                    <a:cubicBezTo>
                      <a:pt x="6028" y="5333"/>
                      <a:pt x="6266" y="5095"/>
                      <a:pt x="6267" y="4800"/>
                    </a:cubicBezTo>
                    <a:cubicBezTo>
                      <a:pt x="6267" y="2134"/>
                      <a:pt x="6267" y="2134"/>
                      <a:pt x="6267" y="2134"/>
                    </a:cubicBezTo>
                    <a:cubicBezTo>
                      <a:pt x="6266" y="1984"/>
                      <a:pt x="6203" y="1842"/>
                      <a:pt x="6092" y="1742"/>
                    </a:cubicBezTo>
                    <a:close/>
                  </a:path>
                </a:pathLst>
              </a:custGeom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A54087F6-8E25-A16F-D333-7DA9A09367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73719" y="2726365"/>
                <a:ext cx="324327" cy="318611"/>
              </a:xfrm>
              <a:custGeom>
                <a:avLst/>
                <a:gdLst>
                  <a:gd name="T0" fmla="*/ 2933 w 3200"/>
                  <a:gd name="T1" fmla="*/ 0 h 3200"/>
                  <a:gd name="T2" fmla="*/ 267 w 3200"/>
                  <a:gd name="T3" fmla="*/ 0 h 3200"/>
                  <a:gd name="T4" fmla="*/ 0 w 3200"/>
                  <a:gd name="T5" fmla="*/ 267 h 3200"/>
                  <a:gd name="T6" fmla="*/ 0 w 3200"/>
                  <a:gd name="T7" fmla="*/ 2933 h 3200"/>
                  <a:gd name="T8" fmla="*/ 267 w 3200"/>
                  <a:gd name="T9" fmla="*/ 3200 h 3200"/>
                  <a:gd name="T10" fmla="*/ 2933 w 3200"/>
                  <a:gd name="T11" fmla="*/ 3200 h 3200"/>
                  <a:gd name="T12" fmla="*/ 3200 w 3200"/>
                  <a:gd name="T13" fmla="*/ 2933 h 3200"/>
                  <a:gd name="T14" fmla="*/ 3200 w 3200"/>
                  <a:gd name="T15" fmla="*/ 267 h 3200"/>
                  <a:gd name="T16" fmla="*/ 2933 w 3200"/>
                  <a:gd name="T17" fmla="*/ 0 h 3200"/>
                  <a:gd name="T18" fmla="*/ 2933 w 3200"/>
                  <a:gd name="T19" fmla="*/ 2933 h 3200"/>
                  <a:gd name="T20" fmla="*/ 267 w 3200"/>
                  <a:gd name="T21" fmla="*/ 2933 h 3200"/>
                  <a:gd name="T22" fmla="*/ 267 w 3200"/>
                  <a:gd name="T23" fmla="*/ 267 h 3200"/>
                  <a:gd name="T24" fmla="*/ 2933 w 3200"/>
                  <a:gd name="T25" fmla="*/ 267 h 3200"/>
                  <a:gd name="T26" fmla="*/ 2933 w 3200"/>
                  <a:gd name="T27" fmla="*/ 2933 h 3200"/>
                  <a:gd name="T28" fmla="*/ 1067 w 3200"/>
                  <a:gd name="T29" fmla="*/ 1067 h 3200"/>
                  <a:gd name="T30" fmla="*/ 533 w 3200"/>
                  <a:gd name="T31" fmla="*/ 1067 h 3200"/>
                  <a:gd name="T32" fmla="*/ 533 w 3200"/>
                  <a:gd name="T33" fmla="*/ 533 h 3200"/>
                  <a:gd name="T34" fmla="*/ 1067 w 3200"/>
                  <a:gd name="T35" fmla="*/ 533 h 3200"/>
                  <a:gd name="T36" fmla="*/ 1067 w 3200"/>
                  <a:gd name="T37" fmla="*/ 1067 h 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200" h="3200">
                    <a:moveTo>
                      <a:pt x="2933" y="0"/>
                    </a:moveTo>
                    <a:cubicBezTo>
                      <a:pt x="267" y="0"/>
                      <a:pt x="267" y="0"/>
                      <a:pt x="267" y="0"/>
                    </a:cubicBezTo>
                    <a:cubicBezTo>
                      <a:pt x="119" y="0"/>
                      <a:pt x="0" y="119"/>
                      <a:pt x="0" y="267"/>
                    </a:cubicBezTo>
                    <a:cubicBezTo>
                      <a:pt x="0" y="2933"/>
                      <a:pt x="0" y="2933"/>
                      <a:pt x="0" y="2933"/>
                    </a:cubicBezTo>
                    <a:cubicBezTo>
                      <a:pt x="0" y="3081"/>
                      <a:pt x="119" y="3200"/>
                      <a:pt x="267" y="3200"/>
                    </a:cubicBezTo>
                    <a:cubicBezTo>
                      <a:pt x="2933" y="3200"/>
                      <a:pt x="2933" y="3200"/>
                      <a:pt x="2933" y="3200"/>
                    </a:cubicBezTo>
                    <a:cubicBezTo>
                      <a:pt x="3081" y="3200"/>
                      <a:pt x="3200" y="3081"/>
                      <a:pt x="3200" y="2933"/>
                    </a:cubicBezTo>
                    <a:cubicBezTo>
                      <a:pt x="3200" y="267"/>
                      <a:pt x="3200" y="267"/>
                      <a:pt x="3200" y="267"/>
                    </a:cubicBezTo>
                    <a:cubicBezTo>
                      <a:pt x="3200" y="119"/>
                      <a:pt x="3081" y="0"/>
                      <a:pt x="2933" y="0"/>
                    </a:cubicBezTo>
                    <a:close/>
                    <a:moveTo>
                      <a:pt x="2933" y="2933"/>
                    </a:moveTo>
                    <a:cubicBezTo>
                      <a:pt x="267" y="2933"/>
                      <a:pt x="267" y="2933"/>
                      <a:pt x="267" y="2933"/>
                    </a:cubicBezTo>
                    <a:cubicBezTo>
                      <a:pt x="267" y="267"/>
                      <a:pt x="267" y="267"/>
                      <a:pt x="267" y="267"/>
                    </a:cubicBezTo>
                    <a:cubicBezTo>
                      <a:pt x="2933" y="267"/>
                      <a:pt x="2933" y="267"/>
                      <a:pt x="2933" y="267"/>
                    </a:cubicBezTo>
                    <a:lnTo>
                      <a:pt x="2933" y="2933"/>
                    </a:lnTo>
                    <a:close/>
                    <a:moveTo>
                      <a:pt x="1067" y="1067"/>
                    </a:moveTo>
                    <a:cubicBezTo>
                      <a:pt x="533" y="1067"/>
                      <a:pt x="533" y="1067"/>
                      <a:pt x="533" y="1067"/>
                    </a:cubicBezTo>
                    <a:cubicBezTo>
                      <a:pt x="533" y="533"/>
                      <a:pt x="533" y="533"/>
                      <a:pt x="533" y="533"/>
                    </a:cubicBezTo>
                    <a:cubicBezTo>
                      <a:pt x="1067" y="533"/>
                      <a:pt x="1067" y="533"/>
                      <a:pt x="1067" y="533"/>
                    </a:cubicBezTo>
                    <a:lnTo>
                      <a:pt x="1067" y="1067"/>
                    </a:lnTo>
                    <a:close/>
                  </a:path>
                </a:pathLst>
              </a:custGeom>
              <a:solidFill>
                <a:srgbClr val="FFC8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59" name="Rectangle 7">
                <a:extLst>
                  <a:ext uri="{FF2B5EF4-FFF2-40B4-BE49-F238E27FC236}">
                    <a16:creationId xmlns:a16="http://schemas.microsoft.com/office/drawing/2014/main" id="{7E574498-EC06-2367-6B3B-F9BBBB129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0876" y="2832092"/>
                <a:ext cx="54293" cy="52864"/>
              </a:xfrm>
              <a:prstGeom prst="rect">
                <a:avLst/>
              </a:prstGeom>
              <a:solidFill>
                <a:srgbClr val="A9D0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18D9D153-0A1A-DE9E-B8FB-14F6C2171E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26583" y="2779228"/>
                <a:ext cx="108585" cy="158591"/>
              </a:xfrm>
              <a:custGeom>
                <a:avLst/>
                <a:gdLst>
                  <a:gd name="T0" fmla="*/ 76 w 76"/>
                  <a:gd name="T1" fmla="*/ 37 h 111"/>
                  <a:gd name="T2" fmla="*/ 38 w 76"/>
                  <a:gd name="T3" fmla="*/ 37 h 111"/>
                  <a:gd name="T4" fmla="*/ 38 w 76"/>
                  <a:gd name="T5" fmla="*/ 0 h 111"/>
                  <a:gd name="T6" fmla="*/ 76 w 76"/>
                  <a:gd name="T7" fmla="*/ 0 h 111"/>
                  <a:gd name="T8" fmla="*/ 76 w 76"/>
                  <a:gd name="T9" fmla="*/ 37 h 111"/>
                  <a:gd name="T10" fmla="*/ 38 w 76"/>
                  <a:gd name="T11" fmla="*/ 74 h 111"/>
                  <a:gd name="T12" fmla="*/ 0 w 76"/>
                  <a:gd name="T13" fmla="*/ 74 h 111"/>
                  <a:gd name="T14" fmla="*/ 0 w 76"/>
                  <a:gd name="T15" fmla="*/ 111 h 111"/>
                  <a:gd name="T16" fmla="*/ 38 w 76"/>
                  <a:gd name="T17" fmla="*/ 111 h 111"/>
                  <a:gd name="T18" fmla="*/ 38 w 76"/>
                  <a:gd name="T19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11">
                    <a:moveTo>
                      <a:pt x="76" y="37"/>
                    </a:moveTo>
                    <a:lnTo>
                      <a:pt x="38" y="37"/>
                    </a:lnTo>
                    <a:lnTo>
                      <a:pt x="38" y="0"/>
                    </a:lnTo>
                    <a:lnTo>
                      <a:pt x="76" y="0"/>
                    </a:lnTo>
                    <a:lnTo>
                      <a:pt x="76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1"/>
                    </a:lnTo>
                    <a:lnTo>
                      <a:pt x="38" y="111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F899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1" name="Freeform 9">
                <a:extLst>
                  <a:ext uri="{FF2B5EF4-FFF2-40B4-BE49-F238E27FC236}">
                    <a16:creationId xmlns:a16="http://schemas.microsoft.com/office/drawing/2014/main" id="{4A5991E1-FCC5-7795-8D80-52B0B99492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26583" y="2832092"/>
                <a:ext cx="54293" cy="158591"/>
              </a:xfrm>
              <a:custGeom>
                <a:avLst/>
                <a:gdLst>
                  <a:gd name="T0" fmla="*/ 38 w 38"/>
                  <a:gd name="T1" fmla="*/ 37 h 111"/>
                  <a:gd name="T2" fmla="*/ 0 w 38"/>
                  <a:gd name="T3" fmla="*/ 37 h 111"/>
                  <a:gd name="T4" fmla="*/ 0 w 38"/>
                  <a:gd name="T5" fmla="*/ 0 h 111"/>
                  <a:gd name="T6" fmla="*/ 38 w 38"/>
                  <a:gd name="T7" fmla="*/ 0 h 111"/>
                  <a:gd name="T8" fmla="*/ 38 w 38"/>
                  <a:gd name="T9" fmla="*/ 37 h 111"/>
                  <a:gd name="T10" fmla="*/ 38 w 38"/>
                  <a:gd name="T11" fmla="*/ 74 h 111"/>
                  <a:gd name="T12" fmla="*/ 0 w 38"/>
                  <a:gd name="T13" fmla="*/ 74 h 111"/>
                  <a:gd name="T14" fmla="*/ 0 w 38"/>
                  <a:gd name="T15" fmla="*/ 111 h 111"/>
                  <a:gd name="T16" fmla="*/ 38 w 38"/>
                  <a:gd name="T17" fmla="*/ 111 h 111"/>
                  <a:gd name="T18" fmla="*/ 38 w 38"/>
                  <a:gd name="T19" fmla="*/ 74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1">
                    <a:moveTo>
                      <a:pt x="3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38" y="0"/>
                    </a:lnTo>
                    <a:lnTo>
                      <a:pt x="38" y="37"/>
                    </a:lnTo>
                    <a:close/>
                    <a:moveTo>
                      <a:pt x="38" y="74"/>
                    </a:moveTo>
                    <a:lnTo>
                      <a:pt x="0" y="74"/>
                    </a:lnTo>
                    <a:lnTo>
                      <a:pt x="0" y="111"/>
                    </a:lnTo>
                    <a:lnTo>
                      <a:pt x="38" y="111"/>
                    </a:lnTo>
                    <a:lnTo>
                      <a:pt x="38" y="74"/>
                    </a:lnTo>
                    <a:close/>
                  </a:path>
                </a:pathLst>
              </a:custGeom>
              <a:solidFill>
                <a:srgbClr val="DDEB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2" name="Freeform 10">
                <a:extLst>
                  <a:ext uri="{FF2B5EF4-FFF2-40B4-BE49-F238E27FC236}">
                    <a16:creationId xmlns:a16="http://schemas.microsoft.com/office/drawing/2014/main" id="{CCEE4084-7F1C-F5EF-F8B5-584E6795E2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0876" y="2779228"/>
                <a:ext cx="108585" cy="211455"/>
              </a:xfrm>
              <a:custGeom>
                <a:avLst/>
                <a:gdLst>
                  <a:gd name="T0" fmla="*/ 76 w 76"/>
                  <a:gd name="T1" fmla="*/ 37 h 148"/>
                  <a:gd name="T2" fmla="*/ 38 w 76"/>
                  <a:gd name="T3" fmla="*/ 37 h 148"/>
                  <a:gd name="T4" fmla="*/ 38 w 76"/>
                  <a:gd name="T5" fmla="*/ 0 h 148"/>
                  <a:gd name="T6" fmla="*/ 76 w 76"/>
                  <a:gd name="T7" fmla="*/ 0 h 148"/>
                  <a:gd name="T8" fmla="*/ 76 w 76"/>
                  <a:gd name="T9" fmla="*/ 37 h 148"/>
                  <a:gd name="T10" fmla="*/ 38 w 76"/>
                  <a:gd name="T11" fmla="*/ 111 h 148"/>
                  <a:gd name="T12" fmla="*/ 0 w 76"/>
                  <a:gd name="T13" fmla="*/ 111 h 148"/>
                  <a:gd name="T14" fmla="*/ 0 w 76"/>
                  <a:gd name="T15" fmla="*/ 148 h 148"/>
                  <a:gd name="T16" fmla="*/ 38 w 76"/>
                  <a:gd name="T17" fmla="*/ 148 h 148"/>
                  <a:gd name="T18" fmla="*/ 38 w 76"/>
                  <a:gd name="T19" fmla="*/ 111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148">
                    <a:moveTo>
                      <a:pt x="76" y="37"/>
                    </a:moveTo>
                    <a:lnTo>
                      <a:pt x="38" y="37"/>
                    </a:lnTo>
                    <a:lnTo>
                      <a:pt x="38" y="0"/>
                    </a:lnTo>
                    <a:lnTo>
                      <a:pt x="76" y="0"/>
                    </a:lnTo>
                    <a:lnTo>
                      <a:pt x="76" y="37"/>
                    </a:lnTo>
                    <a:close/>
                    <a:moveTo>
                      <a:pt x="38" y="111"/>
                    </a:moveTo>
                    <a:lnTo>
                      <a:pt x="0" y="111"/>
                    </a:lnTo>
                    <a:lnTo>
                      <a:pt x="0" y="148"/>
                    </a:lnTo>
                    <a:lnTo>
                      <a:pt x="38" y="148"/>
                    </a:lnTo>
                    <a:lnTo>
                      <a:pt x="38" y="111"/>
                    </a:lnTo>
                    <a:close/>
                  </a:path>
                </a:pathLst>
              </a:custGeom>
              <a:solidFill>
                <a:srgbClr val="9CDB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69A542C9-5BF5-4E92-4ED5-2E2A8310ED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544" y="2566345"/>
                <a:ext cx="567214" cy="185738"/>
              </a:xfrm>
              <a:custGeom>
                <a:avLst/>
                <a:gdLst>
                  <a:gd name="T0" fmla="*/ 2800 w 5600"/>
                  <a:gd name="T1" fmla="*/ 1333 h 1867"/>
                  <a:gd name="T2" fmla="*/ 5600 w 5600"/>
                  <a:gd name="T3" fmla="*/ 1333 h 1867"/>
                  <a:gd name="T4" fmla="*/ 5600 w 5600"/>
                  <a:gd name="T5" fmla="*/ 0 h 1867"/>
                  <a:gd name="T6" fmla="*/ 0 w 5600"/>
                  <a:gd name="T7" fmla="*/ 0 h 1867"/>
                  <a:gd name="T8" fmla="*/ 0 w 5600"/>
                  <a:gd name="T9" fmla="*/ 1867 h 1867"/>
                  <a:gd name="T10" fmla="*/ 2266 w 5600"/>
                  <a:gd name="T11" fmla="*/ 1867 h 1867"/>
                  <a:gd name="T12" fmla="*/ 2800 w 5600"/>
                  <a:gd name="T13" fmla="*/ 1333 h 1867"/>
                  <a:gd name="T14" fmla="*/ 3866 w 5600"/>
                  <a:gd name="T15" fmla="*/ 800 h 1867"/>
                  <a:gd name="T16" fmla="*/ 4000 w 5600"/>
                  <a:gd name="T17" fmla="*/ 667 h 1867"/>
                  <a:gd name="T18" fmla="*/ 4800 w 5600"/>
                  <a:gd name="T19" fmla="*/ 667 h 1867"/>
                  <a:gd name="T20" fmla="*/ 4933 w 5600"/>
                  <a:gd name="T21" fmla="*/ 800 h 1867"/>
                  <a:gd name="T22" fmla="*/ 4933 w 5600"/>
                  <a:gd name="T23" fmla="*/ 933 h 1867"/>
                  <a:gd name="T24" fmla="*/ 4800 w 5600"/>
                  <a:gd name="T25" fmla="*/ 1067 h 1867"/>
                  <a:gd name="T26" fmla="*/ 4000 w 5600"/>
                  <a:gd name="T27" fmla="*/ 1067 h 1867"/>
                  <a:gd name="T28" fmla="*/ 3866 w 5600"/>
                  <a:gd name="T29" fmla="*/ 933 h 1867"/>
                  <a:gd name="T30" fmla="*/ 3866 w 5600"/>
                  <a:gd name="T31" fmla="*/ 800 h 1867"/>
                  <a:gd name="T32" fmla="*/ 2533 w 5600"/>
                  <a:gd name="T33" fmla="*/ 806 h 1867"/>
                  <a:gd name="T34" fmla="*/ 2672 w 5600"/>
                  <a:gd name="T35" fmla="*/ 667 h 1867"/>
                  <a:gd name="T36" fmla="*/ 2673 w 5600"/>
                  <a:gd name="T37" fmla="*/ 667 h 1867"/>
                  <a:gd name="T38" fmla="*/ 2793 w 5600"/>
                  <a:gd name="T39" fmla="*/ 667 h 1867"/>
                  <a:gd name="T40" fmla="*/ 2933 w 5600"/>
                  <a:gd name="T41" fmla="*/ 806 h 1867"/>
                  <a:gd name="T42" fmla="*/ 2933 w 5600"/>
                  <a:gd name="T43" fmla="*/ 806 h 1867"/>
                  <a:gd name="T44" fmla="*/ 2933 w 5600"/>
                  <a:gd name="T45" fmla="*/ 927 h 1867"/>
                  <a:gd name="T46" fmla="*/ 2793 w 5600"/>
                  <a:gd name="T47" fmla="*/ 1067 h 1867"/>
                  <a:gd name="T48" fmla="*/ 2673 w 5600"/>
                  <a:gd name="T49" fmla="*/ 1067 h 1867"/>
                  <a:gd name="T50" fmla="*/ 2533 w 5600"/>
                  <a:gd name="T51" fmla="*/ 927 h 1867"/>
                  <a:gd name="T52" fmla="*/ 2533 w 5600"/>
                  <a:gd name="T53" fmla="*/ 806 h 1867"/>
                  <a:gd name="T54" fmla="*/ 1000 w 5600"/>
                  <a:gd name="T55" fmla="*/ 1200 h 1867"/>
                  <a:gd name="T56" fmla="*/ 666 w 5600"/>
                  <a:gd name="T57" fmla="*/ 867 h 1867"/>
                  <a:gd name="T58" fmla="*/ 1000 w 5600"/>
                  <a:gd name="T59" fmla="*/ 533 h 1867"/>
                  <a:gd name="T60" fmla="*/ 1333 w 5600"/>
                  <a:gd name="T61" fmla="*/ 867 h 1867"/>
                  <a:gd name="T62" fmla="*/ 1000 w 5600"/>
                  <a:gd name="T63" fmla="*/ 1200 h 1867"/>
                  <a:gd name="T64" fmla="*/ 2133 w 5600"/>
                  <a:gd name="T65" fmla="*/ 927 h 1867"/>
                  <a:gd name="T66" fmla="*/ 1993 w 5600"/>
                  <a:gd name="T67" fmla="*/ 1067 h 1867"/>
                  <a:gd name="T68" fmla="*/ 1873 w 5600"/>
                  <a:gd name="T69" fmla="*/ 1067 h 1867"/>
                  <a:gd name="T70" fmla="*/ 1733 w 5600"/>
                  <a:gd name="T71" fmla="*/ 927 h 1867"/>
                  <a:gd name="T72" fmla="*/ 1733 w 5600"/>
                  <a:gd name="T73" fmla="*/ 806 h 1867"/>
                  <a:gd name="T74" fmla="*/ 1872 w 5600"/>
                  <a:gd name="T75" fmla="*/ 667 h 1867"/>
                  <a:gd name="T76" fmla="*/ 1873 w 5600"/>
                  <a:gd name="T77" fmla="*/ 667 h 1867"/>
                  <a:gd name="T78" fmla="*/ 1993 w 5600"/>
                  <a:gd name="T79" fmla="*/ 667 h 1867"/>
                  <a:gd name="T80" fmla="*/ 2133 w 5600"/>
                  <a:gd name="T81" fmla="*/ 806 h 1867"/>
                  <a:gd name="T82" fmla="*/ 2133 w 5600"/>
                  <a:gd name="T83" fmla="*/ 806 h 1867"/>
                  <a:gd name="T84" fmla="*/ 2133 w 5600"/>
                  <a:gd name="T85" fmla="*/ 927 h 18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00" h="1867">
                    <a:moveTo>
                      <a:pt x="2800" y="1333"/>
                    </a:moveTo>
                    <a:cubicBezTo>
                      <a:pt x="5600" y="1333"/>
                      <a:pt x="5600" y="1333"/>
                      <a:pt x="5600" y="1333"/>
                    </a:cubicBezTo>
                    <a:cubicBezTo>
                      <a:pt x="5600" y="0"/>
                      <a:pt x="5600" y="0"/>
                      <a:pt x="56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867"/>
                      <a:pt x="0" y="1867"/>
                      <a:pt x="0" y="1867"/>
                    </a:cubicBezTo>
                    <a:cubicBezTo>
                      <a:pt x="2266" y="1867"/>
                      <a:pt x="2266" y="1867"/>
                      <a:pt x="2266" y="1867"/>
                    </a:cubicBezTo>
                    <a:cubicBezTo>
                      <a:pt x="2267" y="1572"/>
                      <a:pt x="2505" y="1334"/>
                      <a:pt x="2800" y="1333"/>
                    </a:cubicBezTo>
                    <a:close/>
                    <a:moveTo>
                      <a:pt x="3866" y="800"/>
                    </a:moveTo>
                    <a:cubicBezTo>
                      <a:pt x="3866" y="726"/>
                      <a:pt x="3926" y="667"/>
                      <a:pt x="4000" y="667"/>
                    </a:cubicBezTo>
                    <a:cubicBezTo>
                      <a:pt x="4800" y="667"/>
                      <a:pt x="4800" y="667"/>
                      <a:pt x="4800" y="667"/>
                    </a:cubicBezTo>
                    <a:cubicBezTo>
                      <a:pt x="4873" y="667"/>
                      <a:pt x="4933" y="726"/>
                      <a:pt x="4933" y="800"/>
                    </a:cubicBezTo>
                    <a:cubicBezTo>
                      <a:pt x="4933" y="933"/>
                      <a:pt x="4933" y="933"/>
                      <a:pt x="4933" y="933"/>
                    </a:cubicBezTo>
                    <a:cubicBezTo>
                      <a:pt x="4933" y="1007"/>
                      <a:pt x="4873" y="1067"/>
                      <a:pt x="4800" y="1067"/>
                    </a:cubicBezTo>
                    <a:cubicBezTo>
                      <a:pt x="4000" y="1067"/>
                      <a:pt x="4000" y="1067"/>
                      <a:pt x="4000" y="1067"/>
                    </a:cubicBezTo>
                    <a:cubicBezTo>
                      <a:pt x="3926" y="1067"/>
                      <a:pt x="3866" y="1007"/>
                      <a:pt x="3866" y="933"/>
                    </a:cubicBezTo>
                    <a:lnTo>
                      <a:pt x="3866" y="800"/>
                    </a:lnTo>
                    <a:close/>
                    <a:moveTo>
                      <a:pt x="2533" y="806"/>
                    </a:moveTo>
                    <a:cubicBezTo>
                      <a:pt x="2533" y="729"/>
                      <a:pt x="2595" y="667"/>
                      <a:pt x="2672" y="667"/>
                    </a:cubicBezTo>
                    <a:cubicBezTo>
                      <a:pt x="2672" y="667"/>
                      <a:pt x="2672" y="667"/>
                      <a:pt x="2673" y="667"/>
                    </a:cubicBezTo>
                    <a:cubicBezTo>
                      <a:pt x="2793" y="667"/>
                      <a:pt x="2793" y="667"/>
                      <a:pt x="2793" y="667"/>
                    </a:cubicBezTo>
                    <a:cubicBezTo>
                      <a:pt x="2871" y="667"/>
                      <a:pt x="2933" y="729"/>
                      <a:pt x="2933" y="806"/>
                    </a:cubicBezTo>
                    <a:cubicBezTo>
                      <a:pt x="2933" y="806"/>
                      <a:pt x="2933" y="806"/>
                      <a:pt x="2933" y="806"/>
                    </a:cubicBezTo>
                    <a:cubicBezTo>
                      <a:pt x="2933" y="927"/>
                      <a:pt x="2933" y="927"/>
                      <a:pt x="2933" y="927"/>
                    </a:cubicBezTo>
                    <a:cubicBezTo>
                      <a:pt x="2933" y="1004"/>
                      <a:pt x="2871" y="1067"/>
                      <a:pt x="2793" y="1067"/>
                    </a:cubicBezTo>
                    <a:cubicBezTo>
                      <a:pt x="2673" y="1067"/>
                      <a:pt x="2673" y="1067"/>
                      <a:pt x="2673" y="1067"/>
                    </a:cubicBezTo>
                    <a:cubicBezTo>
                      <a:pt x="2595" y="1067"/>
                      <a:pt x="2533" y="1004"/>
                      <a:pt x="2533" y="927"/>
                    </a:cubicBezTo>
                    <a:lnTo>
                      <a:pt x="2533" y="806"/>
                    </a:lnTo>
                    <a:close/>
                    <a:moveTo>
                      <a:pt x="1000" y="1200"/>
                    </a:moveTo>
                    <a:cubicBezTo>
                      <a:pt x="816" y="1200"/>
                      <a:pt x="666" y="1051"/>
                      <a:pt x="666" y="867"/>
                    </a:cubicBezTo>
                    <a:cubicBezTo>
                      <a:pt x="666" y="683"/>
                      <a:pt x="816" y="533"/>
                      <a:pt x="1000" y="533"/>
                    </a:cubicBezTo>
                    <a:cubicBezTo>
                      <a:pt x="1184" y="533"/>
                      <a:pt x="1333" y="683"/>
                      <a:pt x="1333" y="867"/>
                    </a:cubicBezTo>
                    <a:cubicBezTo>
                      <a:pt x="1333" y="1051"/>
                      <a:pt x="1184" y="1200"/>
                      <a:pt x="1000" y="1200"/>
                    </a:cubicBezTo>
                    <a:close/>
                    <a:moveTo>
                      <a:pt x="2133" y="927"/>
                    </a:moveTo>
                    <a:cubicBezTo>
                      <a:pt x="2133" y="1004"/>
                      <a:pt x="2071" y="1067"/>
                      <a:pt x="1993" y="1067"/>
                    </a:cubicBezTo>
                    <a:cubicBezTo>
                      <a:pt x="1873" y="1067"/>
                      <a:pt x="1873" y="1067"/>
                      <a:pt x="1873" y="1067"/>
                    </a:cubicBezTo>
                    <a:cubicBezTo>
                      <a:pt x="1795" y="1067"/>
                      <a:pt x="1733" y="1004"/>
                      <a:pt x="1733" y="927"/>
                    </a:cubicBezTo>
                    <a:cubicBezTo>
                      <a:pt x="1733" y="806"/>
                      <a:pt x="1733" y="806"/>
                      <a:pt x="1733" y="806"/>
                    </a:cubicBezTo>
                    <a:cubicBezTo>
                      <a:pt x="1733" y="729"/>
                      <a:pt x="1795" y="667"/>
                      <a:pt x="1872" y="667"/>
                    </a:cubicBezTo>
                    <a:cubicBezTo>
                      <a:pt x="1872" y="667"/>
                      <a:pt x="1872" y="667"/>
                      <a:pt x="1873" y="667"/>
                    </a:cubicBezTo>
                    <a:cubicBezTo>
                      <a:pt x="1993" y="667"/>
                      <a:pt x="1993" y="667"/>
                      <a:pt x="1993" y="667"/>
                    </a:cubicBezTo>
                    <a:cubicBezTo>
                      <a:pt x="2071" y="667"/>
                      <a:pt x="2133" y="729"/>
                      <a:pt x="2133" y="806"/>
                    </a:cubicBezTo>
                    <a:cubicBezTo>
                      <a:pt x="2133" y="806"/>
                      <a:pt x="2133" y="806"/>
                      <a:pt x="2133" y="806"/>
                    </a:cubicBezTo>
                    <a:lnTo>
                      <a:pt x="2133" y="9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4" name="Freeform 12">
                <a:extLst>
                  <a:ext uri="{FF2B5EF4-FFF2-40B4-BE49-F238E27FC236}">
                    <a16:creationId xmlns:a16="http://schemas.microsoft.com/office/drawing/2014/main" id="{E980EE40-2EBD-5CF0-5B34-DDC5EF2C8E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0876" y="2779228"/>
                <a:ext cx="162878" cy="158591"/>
              </a:xfrm>
              <a:custGeom>
                <a:avLst/>
                <a:gdLst>
                  <a:gd name="T0" fmla="*/ 0 w 114"/>
                  <a:gd name="T1" fmla="*/ 74 h 111"/>
                  <a:gd name="T2" fmla="*/ 0 w 114"/>
                  <a:gd name="T3" fmla="*/ 111 h 111"/>
                  <a:gd name="T4" fmla="*/ 38 w 114"/>
                  <a:gd name="T5" fmla="*/ 111 h 111"/>
                  <a:gd name="T6" fmla="*/ 38 w 114"/>
                  <a:gd name="T7" fmla="*/ 74 h 111"/>
                  <a:gd name="T8" fmla="*/ 0 w 114"/>
                  <a:gd name="T9" fmla="*/ 74 h 111"/>
                  <a:gd name="T10" fmla="*/ 114 w 114"/>
                  <a:gd name="T11" fmla="*/ 0 h 111"/>
                  <a:gd name="T12" fmla="*/ 76 w 114"/>
                  <a:gd name="T13" fmla="*/ 0 h 111"/>
                  <a:gd name="T14" fmla="*/ 76 w 114"/>
                  <a:gd name="T15" fmla="*/ 37 h 111"/>
                  <a:gd name="T16" fmla="*/ 114 w 114"/>
                  <a:gd name="T17" fmla="*/ 37 h 111"/>
                  <a:gd name="T18" fmla="*/ 114 w 114"/>
                  <a:gd name="T19" fmla="*/ 0 h 111"/>
                  <a:gd name="T20" fmla="*/ 114 w 114"/>
                  <a:gd name="T21" fmla="*/ 111 h 111"/>
                  <a:gd name="T22" fmla="*/ 114 w 114"/>
                  <a:gd name="T23" fmla="*/ 74 h 111"/>
                  <a:gd name="T24" fmla="*/ 76 w 114"/>
                  <a:gd name="T25" fmla="*/ 74 h 111"/>
                  <a:gd name="T26" fmla="*/ 76 w 114"/>
                  <a:gd name="T27" fmla="*/ 111 h 111"/>
                  <a:gd name="T28" fmla="*/ 114 w 114"/>
                  <a:gd name="T2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4" h="111">
                    <a:moveTo>
                      <a:pt x="0" y="74"/>
                    </a:moveTo>
                    <a:lnTo>
                      <a:pt x="0" y="111"/>
                    </a:lnTo>
                    <a:lnTo>
                      <a:pt x="38" y="111"/>
                    </a:lnTo>
                    <a:lnTo>
                      <a:pt x="38" y="74"/>
                    </a:lnTo>
                    <a:lnTo>
                      <a:pt x="0" y="74"/>
                    </a:lnTo>
                    <a:close/>
                    <a:moveTo>
                      <a:pt x="114" y="0"/>
                    </a:moveTo>
                    <a:lnTo>
                      <a:pt x="76" y="0"/>
                    </a:lnTo>
                    <a:lnTo>
                      <a:pt x="76" y="37"/>
                    </a:lnTo>
                    <a:lnTo>
                      <a:pt x="114" y="37"/>
                    </a:lnTo>
                    <a:lnTo>
                      <a:pt x="114" y="0"/>
                    </a:lnTo>
                    <a:close/>
                    <a:moveTo>
                      <a:pt x="114" y="111"/>
                    </a:moveTo>
                    <a:lnTo>
                      <a:pt x="114" y="74"/>
                    </a:lnTo>
                    <a:lnTo>
                      <a:pt x="76" y="74"/>
                    </a:lnTo>
                    <a:lnTo>
                      <a:pt x="76" y="111"/>
                    </a:lnTo>
                    <a:lnTo>
                      <a:pt x="114" y="111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5" name="Freeform 13">
                <a:extLst>
                  <a:ext uri="{FF2B5EF4-FFF2-40B4-BE49-F238E27FC236}">
                    <a16:creationId xmlns:a16="http://schemas.microsoft.com/office/drawing/2014/main" id="{83CAA32A-4993-0EF1-8ED0-DFD9CC69A3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35168" y="2832092"/>
                <a:ext cx="54293" cy="158591"/>
              </a:xfrm>
              <a:custGeom>
                <a:avLst/>
                <a:gdLst>
                  <a:gd name="T0" fmla="*/ 0 w 38"/>
                  <a:gd name="T1" fmla="*/ 0 h 111"/>
                  <a:gd name="T2" fmla="*/ 0 w 38"/>
                  <a:gd name="T3" fmla="*/ 37 h 111"/>
                  <a:gd name="T4" fmla="*/ 38 w 38"/>
                  <a:gd name="T5" fmla="*/ 37 h 111"/>
                  <a:gd name="T6" fmla="*/ 38 w 38"/>
                  <a:gd name="T7" fmla="*/ 0 h 111"/>
                  <a:gd name="T8" fmla="*/ 0 w 38"/>
                  <a:gd name="T9" fmla="*/ 0 h 111"/>
                  <a:gd name="T10" fmla="*/ 0 w 38"/>
                  <a:gd name="T11" fmla="*/ 111 h 111"/>
                  <a:gd name="T12" fmla="*/ 38 w 38"/>
                  <a:gd name="T13" fmla="*/ 111 h 111"/>
                  <a:gd name="T14" fmla="*/ 38 w 38"/>
                  <a:gd name="T15" fmla="*/ 74 h 111"/>
                  <a:gd name="T16" fmla="*/ 0 w 38"/>
                  <a:gd name="T17" fmla="*/ 74 h 111"/>
                  <a:gd name="T18" fmla="*/ 0 w 38"/>
                  <a:gd name="T19" fmla="*/ 111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1">
                    <a:moveTo>
                      <a:pt x="0" y="0"/>
                    </a:move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  <a:moveTo>
                      <a:pt x="0" y="111"/>
                    </a:moveTo>
                    <a:lnTo>
                      <a:pt x="38" y="111"/>
                    </a:lnTo>
                    <a:lnTo>
                      <a:pt x="38" y="74"/>
                    </a:lnTo>
                    <a:lnTo>
                      <a:pt x="0" y="74"/>
                    </a:lnTo>
                    <a:lnTo>
                      <a:pt x="0" y="111"/>
                    </a:lnTo>
                    <a:close/>
                  </a:path>
                </a:pathLst>
              </a:custGeom>
              <a:solidFill>
                <a:srgbClr val="27B7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6" name="Rectangle 14">
                <a:extLst>
                  <a:ext uri="{FF2B5EF4-FFF2-40B4-BE49-F238E27FC236}">
                    <a16:creationId xmlns:a16="http://schemas.microsoft.com/office/drawing/2014/main" id="{2A06CCB6-67D6-5B51-F3E0-69170BD07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5168" y="2884956"/>
                <a:ext cx="54293" cy="52864"/>
              </a:xfrm>
              <a:prstGeom prst="rect">
                <a:avLst/>
              </a:pr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67" name="Freeform 15">
                <a:extLst>
                  <a:ext uri="{FF2B5EF4-FFF2-40B4-BE49-F238E27FC236}">
                    <a16:creationId xmlns:a16="http://schemas.microsoft.com/office/drawing/2014/main" id="{2DC828D2-F80D-AF1B-3F6C-CF48ACC35B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89461" y="2832092"/>
                <a:ext cx="54293" cy="158591"/>
              </a:xfrm>
              <a:custGeom>
                <a:avLst/>
                <a:gdLst>
                  <a:gd name="T0" fmla="*/ 38 w 38"/>
                  <a:gd name="T1" fmla="*/ 111 h 111"/>
                  <a:gd name="T2" fmla="*/ 0 w 38"/>
                  <a:gd name="T3" fmla="*/ 111 h 111"/>
                  <a:gd name="T4" fmla="*/ 0 w 38"/>
                  <a:gd name="T5" fmla="*/ 74 h 111"/>
                  <a:gd name="T6" fmla="*/ 38 w 38"/>
                  <a:gd name="T7" fmla="*/ 74 h 111"/>
                  <a:gd name="T8" fmla="*/ 38 w 38"/>
                  <a:gd name="T9" fmla="*/ 111 h 111"/>
                  <a:gd name="T10" fmla="*/ 38 w 38"/>
                  <a:gd name="T11" fmla="*/ 0 h 111"/>
                  <a:gd name="T12" fmla="*/ 0 w 38"/>
                  <a:gd name="T13" fmla="*/ 0 h 111"/>
                  <a:gd name="T14" fmla="*/ 0 w 38"/>
                  <a:gd name="T15" fmla="*/ 37 h 111"/>
                  <a:gd name="T16" fmla="*/ 38 w 38"/>
                  <a:gd name="T17" fmla="*/ 37 h 111"/>
                  <a:gd name="T18" fmla="*/ 38 w 38"/>
                  <a:gd name="T1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" h="111">
                    <a:moveTo>
                      <a:pt x="38" y="111"/>
                    </a:moveTo>
                    <a:lnTo>
                      <a:pt x="0" y="111"/>
                    </a:lnTo>
                    <a:lnTo>
                      <a:pt x="0" y="74"/>
                    </a:lnTo>
                    <a:lnTo>
                      <a:pt x="38" y="74"/>
                    </a:lnTo>
                    <a:lnTo>
                      <a:pt x="38" y="111"/>
                    </a:lnTo>
                    <a:close/>
                    <a:moveTo>
                      <a:pt x="38" y="0"/>
                    </a:moveTo>
                    <a:lnTo>
                      <a:pt x="0" y="0"/>
                    </a:lnTo>
                    <a:lnTo>
                      <a:pt x="0" y="37"/>
                    </a:lnTo>
                    <a:lnTo>
                      <a:pt x="38" y="37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0C7A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C08B3C7-0135-9E9B-5645-61B56AD56041}"/>
                </a:ext>
              </a:extLst>
            </p:cNvPr>
            <p:cNvSpPr txBox="1"/>
            <p:nvPr/>
          </p:nvSpPr>
          <p:spPr>
            <a:xfrm>
              <a:off x="7740654" y="3768763"/>
              <a:ext cx="396876" cy="56929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800">
                  <a:solidFill>
                    <a:schemeClr val="bg2">
                      <a:lumMod val="20000"/>
                      <a:lumOff val="80000"/>
                    </a:schemeClr>
                  </a:solidFill>
                  <a:latin typeface="Avenir Next" panose="020B0503020202020204" pitchFamily="34" charset="0"/>
                </a:rPr>
                <a:t>+</a:t>
              </a:r>
            </a:p>
            <a:p>
              <a:pPr algn="ctr" eaLnBrk="0" hangingPunct="0"/>
              <a:endParaRPr lang="en-US" sz="40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613039-BC8A-D205-C292-8FBE9B079B6D}"/>
                </a:ext>
              </a:extLst>
            </p:cNvPr>
            <p:cNvSpPr txBox="1"/>
            <p:nvPr/>
          </p:nvSpPr>
          <p:spPr>
            <a:xfrm>
              <a:off x="7754198" y="5093614"/>
              <a:ext cx="396876" cy="56929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800">
                  <a:solidFill>
                    <a:schemeClr val="bg2">
                      <a:lumMod val="20000"/>
                      <a:lumOff val="80000"/>
                    </a:schemeClr>
                  </a:solidFill>
                  <a:latin typeface="Avenir Next" panose="020B0503020202020204" pitchFamily="34" charset="0"/>
                </a:rPr>
                <a:t>+</a:t>
              </a:r>
            </a:p>
            <a:p>
              <a:pPr algn="ctr" eaLnBrk="0" hangingPunct="0"/>
              <a:endParaRPr lang="en-US" sz="40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A9AF512-99B1-68BA-E3BB-5A2400397D0D}"/>
                </a:ext>
              </a:extLst>
            </p:cNvPr>
            <p:cNvSpPr txBox="1"/>
            <p:nvPr/>
          </p:nvSpPr>
          <p:spPr>
            <a:xfrm>
              <a:off x="7840007" y="1965474"/>
              <a:ext cx="396876" cy="569290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ctr" eaLnBrk="0" hangingPunct="0"/>
              <a:r>
                <a:rPr lang="en-US" sz="2800">
                  <a:solidFill>
                    <a:schemeClr val="bg2">
                      <a:lumMod val="20000"/>
                      <a:lumOff val="80000"/>
                    </a:schemeClr>
                  </a:solidFill>
                  <a:latin typeface="Avenir Next" panose="020B0503020202020204" pitchFamily="34" charset="0"/>
                </a:rPr>
                <a:t>+</a:t>
              </a:r>
            </a:p>
            <a:p>
              <a:pPr algn="ctr" eaLnBrk="0" hangingPunct="0"/>
              <a:endParaRPr lang="en-US" sz="4000">
                <a:solidFill>
                  <a:schemeClr val="bg2">
                    <a:lumMod val="20000"/>
                    <a:lumOff val="80000"/>
                  </a:schemeClr>
                </a:solidFill>
                <a:latin typeface="Avenir Next" panose="020B0503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DB913E2-A90C-FAF7-60EE-AD7F4C7709D1}"/>
                </a:ext>
              </a:extLst>
            </p:cNvPr>
            <p:cNvSpPr txBox="1">
              <a:spLocks/>
            </p:cNvSpPr>
            <p:nvPr/>
          </p:nvSpPr>
          <p:spPr>
            <a:xfrm>
              <a:off x="7553955" y="773588"/>
              <a:ext cx="914400" cy="36576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 anchorCtr="0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>
                  <a:latin typeface="Avenir Next" panose="020B0503020202020204" pitchFamily="34" charset="0"/>
                </a:rPr>
                <a:t>Notebook Server</a:t>
              </a:r>
            </a:p>
          </p:txBody>
        </p:sp>
        <p:grpSp>
          <p:nvGrpSpPr>
            <p:cNvPr id="52" name="Group 4">
              <a:extLst>
                <a:ext uri="{FF2B5EF4-FFF2-40B4-BE49-F238E27FC236}">
                  <a16:creationId xmlns:a16="http://schemas.microsoft.com/office/drawing/2014/main" id="{FFE87941-9860-EFC6-8C48-D4DDC82CEF7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649251" y="1188680"/>
              <a:ext cx="773112" cy="758825"/>
              <a:chOff x="2481" y="1822"/>
              <a:chExt cx="487" cy="478"/>
            </a:xfrm>
          </p:grpSpPr>
          <p:sp>
            <p:nvSpPr>
              <p:cNvPr id="53" name="AutoShape 3">
                <a:extLst>
                  <a:ext uri="{FF2B5EF4-FFF2-40B4-BE49-F238E27FC236}">
                    <a16:creationId xmlns:a16="http://schemas.microsoft.com/office/drawing/2014/main" id="{EC5A9520-0A7A-531D-105C-98B61413BF8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481" y="1822"/>
                <a:ext cx="487" cy="4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 useBgFill="1">
            <p:nvSpPr>
              <p:cNvPr id="54" name="Freeform 5">
                <a:extLst>
                  <a:ext uri="{FF2B5EF4-FFF2-40B4-BE49-F238E27FC236}">
                    <a16:creationId xmlns:a16="http://schemas.microsoft.com/office/drawing/2014/main" id="{45513E4C-9D63-04CF-90DF-57F73F9E11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1" y="1838"/>
                <a:ext cx="457" cy="445"/>
              </a:xfrm>
              <a:custGeom>
                <a:avLst/>
                <a:gdLst>
                  <a:gd name="T0" fmla="*/ 2919 w 3106"/>
                  <a:gd name="T1" fmla="*/ 1599 h 3082"/>
                  <a:gd name="T2" fmla="*/ 2933 w 3106"/>
                  <a:gd name="T3" fmla="*/ 1547 h 3082"/>
                  <a:gd name="T4" fmla="*/ 2933 w 3106"/>
                  <a:gd name="T5" fmla="*/ 107 h 3082"/>
                  <a:gd name="T6" fmla="*/ 2827 w 3106"/>
                  <a:gd name="T7" fmla="*/ 0 h 3082"/>
                  <a:gd name="T8" fmla="*/ 587 w 3106"/>
                  <a:gd name="T9" fmla="*/ 0 h 3082"/>
                  <a:gd name="T10" fmla="*/ 480 w 3106"/>
                  <a:gd name="T11" fmla="*/ 107 h 3082"/>
                  <a:gd name="T12" fmla="*/ 480 w 3106"/>
                  <a:gd name="T13" fmla="*/ 267 h 3082"/>
                  <a:gd name="T14" fmla="*/ 107 w 3106"/>
                  <a:gd name="T15" fmla="*/ 267 h 3082"/>
                  <a:gd name="T16" fmla="*/ 0 w 3106"/>
                  <a:gd name="T17" fmla="*/ 373 h 3082"/>
                  <a:gd name="T18" fmla="*/ 0 w 3106"/>
                  <a:gd name="T19" fmla="*/ 2133 h 3082"/>
                  <a:gd name="T20" fmla="*/ 107 w 3106"/>
                  <a:gd name="T21" fmla="*/ 2240 h 3082"/>
                  <a:gd name="T22" fmla="*/ 480 w 3106"/>
                  <a:gd name="T23" fmla="*/ 2240 h 3082"/>
                  <a:gd name="T24" fmla="*/ 480 w 3106"/>
                  <a:gd name="T25" fmla="*/ 2400 h 3082"/>
                  <a:gd name="T26" fmla="*/ 587 w 3106"/>
                  <a:gd name="T27" fmla="*/ 2507 h 3082"/>
                  <a:gd name="T28" fmla="*/ 1600 w 3106"/>
                  <a:gd name="T29" fmla="*/ 2507 h 3082"/>
                  <a:gd name="T30" fmla="*/ 1605 w 3106"/>
                  <a:gd name="T31" fmla="*/ 2506 h 3082"/>
                  <a:gd name="T32" fmla="*/ 1605 w 3106"/>
                  <a:gd name="T33" fmla="*/ 2569 h 3082"/>
                  <a:gd name="T34" fmla="*/ 1493 w 3106"/>
                  <a:gd name="T35" fmla="*/ 2569 h 3082"/>
                  <a:gd name="T36" fmla="*/ 1387 w 3106"/>
                  <a:gd name="T37" fmla="*/ 2675 h 3082"/>
                  <a:gd name="T38" fmla="*/ 1725 w 3106"/>
                  <a:gd name="T39" fmla="*/ 3082 h 3082"/>
                  <a:gd name="T40" fmla="*/ 2617 w 3106"/>
                  <a:gd name="T41" fmla="*/ 3082 h 3082"/>
                  <a:gd name="T42" fmla="*/ 2927 w 3106"/>
                  <a:gd name="T43" fmla="*/ 2594 h 3082"/>
                  <a:gd name="T44" fmla="*/ 2927 w 3106"/>
                  <a:gd name="T45" fmla="*/ 2061 h 3082"/>
                  <a:gd name="T46" fmla="*/ 2995 w 3106"/>
                  <a:gd name="T47" fmla="*/ 2061 h 3082"/>
                  <a:gd name="T48" fmla="*/ 3102 w 3106"/>
                  <a:gd name="T49" fmla="*/ 1954 h 3082"/>
                  <a:gd name="T50" fmla="*/ 2919 w 3106"/>
                  <a:gd name="T51" fmla="*/ 1599 h 3082"/>
                  <a:gd name="T52" fmla="*/ 480 w 3106"/>
                  <a:gd name="T53" fmla="*/ 1920 h 3082"/>
                  <a:gd name="T54" fmla="*/ 320 w 3106"/>
                  <a:gd name="T55" fmla="*/ 1920 h 3082"/>
                  <a:gd name="T56" fmla="*/ 320 w 3106"/>
                  <a:gd name="T57" fmla="*/ 1440 h 3082"/>
                  <a:gd name="T58" fmla="*/ 480 w 3106"/>
                  <a:gd name="T59" fmla="*/ 1440 h 3082"/>
                  <a:gd name="T60" fmla="*/ 480 w 3106"/>
                  <a:gd name="T61" fmla="*/ 1920 h 3082"/>
                  <a:gd name="T62" fmla="*/ 480 w 3106"/>
                  <a:gd name="T63" fmla="*/ 1120 h 3082"/>
                  <a:gd name="T64" fmla="*/ 320 w 3106"/>
                  <a:gd name="T65" fmla="*/ 1120 h 3082"/>
                  <a:gd name="T66" fmla="*/ 320 w 3106"/>
                  <a:gd name="T67" fmla="*/ 587 h 3082"/>
                  <a:gd name="T68" fmla="*/ 480 w 3106"/>
                  <a:gd name="T69" fmla="*/ 587 h 3082"/>
                  <a:gd name="T70" fmla="*/ 480 w 3106"/>
                  <a:gd name="T71" fmla="*/ 1120 h 3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06" h="3082">
                    <a:moveTo>
                      <a:pt x="2919" y="1599"/>
                    </a:moveTo>
                    <a:cubicBezTo>
                      <a:pt x="2928" y="1583"/>
                      <a:pt x="2933" y="1565"/>
                      <a:pt x="2933" y="1547"/>
                    </a:cubicBezTo>
                    <a:cubicBezTo>
                      <a:pt x="2933" y="107"/>
                      <a:pt x="2933" y="107"/>
                      <a:pt x="2933" y="107"/>
                    </a:cubicBezTo>
                    <a:cubicBezTo>
                      <a:pt x="2933" y="48"/>
                      <a:pt x="2886" y="0"/>
                      <a:pt x="2827" y="0"/>
                    </a:cubicBezTo>
                    <a:cubicBezTo>
                      <a:pt x="587" y="0"/>
                      <a:pt x="587" y="0"/>
                      <a:pt x="587" y="0"/>
                    </a:cubicBezTo>
                    <a:cubicBezTo>
                      <a:pt x="528" y="0"/>
                      <a:pt x="480" y="48"/>
                      <a:pt x="480" y="107"/>
                    </a:cubicBezTo>
                    <a:cubicBezTo>
                      <a:pt x="480" y="267"/>
                      <a:pt x="480" y="267"/>
                      <a:pt x="480" y="267"/>
                    </a:cubicBezTo>
                    <a:cubicBezTo>
                      <a:pt x="107" y="267"/>
                      <a:pt x="107" y="267"/>
                      <a:pt x="107" y="267"/>
                    </a:cubicBezTo>
                    <a:cubicBezTo>
                      <a:pt x="48" y="267"/>
                      <a:pt x="0" y="314"/>
                      <a:pt x="0" y="373"/>
                    </a:cubicBezTo>
                    <a:cubicBezTo>
                      <a:pt x="0" y="2133"/>
                      <a:pt x="0" y="2133"/>
                      <a:pt x="0" y="2133"/>
                    </a:cubicBezTo>
                    <a:cubicBezTo>
                      <a:pt x="0" y="2192"/>
                      <a:pt x="48" y="2240"/>
                      <a:pt x="107" y="2240"/>
                    </a:cubicBezTo>
                    <a:cubicBezTo>
                      <a:pt x="480" y="2240"/>
                      <a:pt x="480" y="2240"/>
                      <a:pt x="480" y="2240"/>
                    </a:cubicBezTo>
                    <a:cubicBezTo>
                      <a:pt x="480" y="2400"/>
                      <a:pt x="480" y="2400"/>
                      <a:pt x="480" y="2400"/>
                    </a:cubicBezTo>
                    <a:cubicBezTo>
                      <a:pt x="480" y="2459"/>
                      <a:pt x="528" y="2507"/>
                      <a:pt x="587" y="2507"/>
                    </a:cubicBezTo>
                    <a:cubicBezTo>
                      <a:pt x="1600" y="2507"/>
                      <a:pt x="1600" y="2507"/>
                      <a:pt x="1600" y="2507"/>
                    </a:cubicBezTo>
                    <a:cubicBezTo>
                      <a:pt x="1602" y="2507"/>
                      <a:pt x="1603" y="2506"/>
                      <a:pt x="1605" y="2506"/>
                    </a:cubicBezTo>
                    <a:cubicBezTo>
                      <a:pt x="1605" y="2569"/>
                      <a:pt x="1605" y="2569"/>
                      <a:pt x="1605" y="2569"/>
                    </a:cubicBezTo>
                    <a:cubicBezTo>
                      <a:pt x="1493" y="2569"/>
                      <a:pt x="1493" y="2569"/>
                      <a:pt x="1493" y="2569"/>
                    </a:cubicBezTo>
                    <a:cubicBezTo>
                      <a:pt x="1434" y="2569"/>
                      <a:pt x="1387" y="2616"/>
                      <a:pt x="1387" y="2675"/>
                    </a:cubicBezTo>
                    <a:cubicBezTo>
                      <a:pt x="1387" y="2900"/>
                      <a:pt x="1538" y="3082"/>
                      <a:pt x="1725" y="3082"/>
                    </a:cubicBezTo>
                    <a:cubicBezTo>
                      <a:pt x="2617" y="3082"/>
                      <a:pt x="2617" y="3082"/>
                      <a:pt x="2617" y="3082"/>
                    </a:cubicBezTo>
                    <a:cubicBezTo>
                      <a:pt x="2927" y="3082"/>
                      <a:pt x="2927" y="2715"/>
                      <a:pt x="2927" y="2594"/>
                    </a:cubicBezTo>
                    <a:cubicBezTo>
                      <a:pt x="2927" y="2061"/>
                      <a:pt x="2927" y="2061"/>
                      <a:pt x="2927" y="2061"/>
                    </a:cubicBezTo>
                    <a:cubicBezTo>
                      <a:pt x="2995" y="2061"/>
                      <a:pt x="2995" y="2061"/>
                      <a:pt x="2995" y="2061"/>
                    </a:cubicBezTo>
                    <a:cubicBezTo>
                      <a:pt x="3054" y="2061"/>
                      <a:pt x="3102" y="2013"/>
                      <a:pt x="3102" y="1954"/>
                    </a:cubicBezTo>
                    <a:cubicBezTo>
                      <a:pt x="3106" y="1812"/>
                      <a:pt x="3037" y="1678"/>
                      <a:pt x="2919" y="1599"/>
                    </a:cubicBezTo>
                    <a:close/>
                    <a:moveTo>
                      <a:pt x="480" y="1920"/>
                    </a:moveTo>
                    <a:cubicBezTo>
                      <a:pt x="320" y="1920"/>
                      <a:pt x="320" y="1920"/>
                      <a:pt x="320" y="1920"/>
                    </a:cubicBezTo>
                    <a:cubicBezTo>
                      <a:pt x="320" y="1440"/>
                      <a:pt x="320" y="1440"/>
                      <a:pt x="320" y="1440"/>
                    </a:cubicBezTo>
                    <a:cubicBezTo>
                      <a:pt x="480" y="1440"/>
                      <a:pt x="480" y="1440"/>
                      <a:pt x="480" y="1440"/>
                    </a:cubicBezTo>
                    <a:lnTo>
                      <a:pt x="480" y="1920"/>
                    </a:lnTo>
                    <a:close/>
                    <a:moveTo>
                      <a:pt x="480" y="1120"/>
                    </a:moveTo>
                    <a:cubicBezTo>
                      <a:pt x="320" y="1120"/>
                      <a:pt x="320" y="1120"/>
                      <a:pt x="320" y="1120"/>
                    </a:cubicBezTo>
                    <a:cubicBezTo>
                      <a:pt x="320" y="587"/>
                      <a:pt x="320" y="587"/>
                      <a:pt x="320" y="587"/>
                    </a:cubicBezTo>
                    <a:cubicBezTo>
                      <a:pt x="480" y="587"/>
                      <a:pt x="480" y="587"/>
                      <a:pt x="480" y="587"/>
                    </a:cubicBezTo>
                    <a:lnTo>
                      <a:pt x="480" y="1120"/>
                    </a:ln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55" name="Freeform 6">
                <a:extLst>
                  <a:ext uri="{FF2B5EF4-FFF2-40B4-BE49-F238E27FC236}">
                    <a16:creationId xmlns:a16="http://schemas.microsoft.com/office/drawing/2014/main" id="{F6C716F5-9AAF-152F-53A8-A275986AD2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7" y="1853"/>
                <a:ext cx="330" cy="331"/>
              </a:xfrm>
              <a:custGeom>
                <a:avLst/>
                <a:gdLst>
                  <a:gd name="T0" fmla="*/ 0 w 2240"/>
                  <a:gd name="T1" fmla="*/ 0 h 2293"/>
                  <a:gd name="T2" fmla="*/ 2240 w 2240"/>
                  <a:gd name="T3" fmla="*/ 693 h 2293"/>
                  <a:gd name="T4" fmla="*/ 400 w 2240"/>
                  <a:gd name="T5" fmla="*/ 480 h 2293"/>
                  <a:gd name="T6" fmla="*/ 400 w 2240"/>
                  <a:gd name="T7" fmla="*/ 213 h 2293"/>
                  <a:gd name="T8" fmla="*/ 400 w 2240"/>
                  <a:gd name="T9" fmla="*/ 480 h 2293"/>
                  <a:gd name="T10" fmla="*/ 797 w 2240"/>
                  <a:gd name="T11" fmla="*/ 426 h 2293"/>
                  <a:gd name="T12" fmla="*/ 693 w 2240"/>
                  <a:gd name="T13" fmla="*/ 371 h 2293"/>
                  <a:gd name="T14" fmla="*/ 749 w 2240"/>
                  <a:gd name="T15" fmla="*/ 266 h 2293"/>
                  <a:gd name="T16" fmla="*/ 853 w 2240"/>
                  <a:gd name="T17" fmla="*/ 322 h 2293"/>
                  <a:gd name="T18" fmla="*/ 1173 w 2240"/>
                  <a:gd name="T19" fmla="*/ 371 h 2293"/>
                  <a:gd name="T20" fmla="*/ 1069 w 2240"/>
                  <a:gd name="T21" fmla="*/ 426 h 2293"/>
                  <a:gd name="T22" fmla="*/ 1013 w 2240"/>
                  <a:gd name="T23" fmla="*/ 322 h 2293"/>
                  <a:gd name="T24" fmla="*/ 1117 w 2240"/>
                  <a:gd name="T25" fmla="*/ 266 h 2293"/>
                  <a:gd name="T26" fmla="*/ 1173 w 2240"/>
                  <a:gd name="T27" fmla="*/ 371 h 2293"/>
                  <a:gd name="T28" fmla="*/ 1920 w 2240"/>
                  <a:gd name="T29" fmla="*/ 426 h 2293"/>
                  <a:gd name="T30" fmla="*/ 1546 w 2240"/>
                  <a:gd name="T31" fmla="*/ 373 h 2293"/>
                  <a:gd name="T32" fmla="*/ 1600 w 2240"/>
                  <a:gd name="T33" fmla="*/ 266 h 2293"/>
                  <a:gd name="T34" fmla="*/ 1973 w 2240"/>
                  <a:gd name="T35" fmla="*/ 320 h 2293"/>
                  <a:gd name="T36" fmla="*/ 1013 w 2240"/>
                  <a:gd name="T37" fmla="*/ 1849 h 2293"/>
                  <a:gd name="T38" fmla="*/ 0 w 2240"/>
                  <a:gd name="T39" fmla="*/ 1600 h 2293"/>
                  <a:gd name="T40" fmla="*/ 1013 w 2240"/>
                  <a:gd name="T41" fmla="*/ 2293 h 2293"/>
                  <a:gd name="T42" fmla="*/ 400 w 2240"/>
                  <a:gd name="T43" fmla="*/ 2080 h 2293"/>
                  <a:gd name="T44" fmla="*/ 400 w 2240"/>
                  <a:gd name="T45" fmla="*/ 1813 h 2293"/>
                  <a:gd name="T46" fmla="*/ 400 w 2240"/>
                  <a:gd name="T47" fmla="*/ 2080 h 2293"/>
                  <a:gd name="T48" fmla="*/ 797 w 2240"/>
                  <a:gd name="T49" fmla="*/ 2026 h 2293"/>
                  <a:gd name="T50" fmla="*/ 693 w 2240"/>
                  <a:gd name="T51" fmla="*/ 1971 h 2293"/>
                  <a:gd name="T52" fmla="*/ 749 w 2240"/>
                  <a:gd name="T53" fmla="*/ 1866 h 2293"/>
                  <a:gd name="T54" fmla="*/ 853 w 2240"/>
                  <a:gd name="T55" fmla="*/ 1922 h 2293"/>
                  <a:gd name="T56" fmla="*/ 1371 w 2240"/>
                  <a:gd name="T57" fmla="*/ 1440 h 2293"/>
                  <a:gd name="T58" fmla="*/ 2240 w 2240"/>
                  <a:gd name="T59" fmla="*/ 800 h 2293"/>
                  <a:gd name="T60" fmla="*/ 0 w 2240"/>
                  <a:gd name="T61" fmla="*/ 1493 h 2293"/>
                  <a:gd name="T62" fmla="*/ 1371 w 2240"/>
                  <a:gd name="T63" fmla="*/ 1440 h 2293"/>
                  <a:gd name="T64" fmla="*/ 1600 w 2240"/>
                  <a:gd name="T65" fmla="*/ 1066 h 2293"/>
                  <a:gd name="T66" fmla="*/ 1973 w 2240"/>
                  <a:gd name="T67" fmla="*/ 1120 h 2293"/>
                  <a:gd name="T68" fmla="*/ 1920 w 2240"/>
                  <a:gd name="T69" fmla="*/ 1226 h 2293"/>
                  <a:gd name="T70" fmla="*/ 1546 w 2240"/>
                  <a:gd name="T71" fmla="*/ 1173 h 2293"/>
                  <a:gd name="T72" fmla="*/ 400 w 2240"/>
                  <a:gd name="T73" fmla="*/ 1280 h 2293"/>
                  <a:gd name="T74" fmla="*/ 400 w 2240"/>
                  <a:gd name="T75" fmla="*/ 1013 h 2293"/>
                  <a:gd name="T76" fmla="*/ 400 w 2240"/>
                  <a:gd name="T77" fmla="*/ 1280 h 2293"/>
                  <a:gd name="T78" fmla="*/ 797 w 2240"/>
                  <a:gd name="T79" fmla="*/ 1226 h 2293"/>
                  <a:gd name="T80" fmla="*/ 693 w 2240"/>
                  <a:gd name="T81" fmla="*/ 1171 h 2293"/>
                  <a:gd name="T82" fmla="*/ 749 w 2240"/>
                  <a:gd name="T83" fmla="*/ 1066 h 2293"/>
                  <a:gd name="T84" fmla="*/ 853 w 2240"/>
                  <a:gd name="T85" fmla="*/ 1122 h 2293"/>
                  <a:gd name="T86" fmla="*/ 1117 w 2240"/>
                  <a:gd name="T87" fmla="*/ 1226 h 2293"/>
                  <a:gd name="T88" fmla="*/ 1013 w 2240"/>
                  <a:gd name="T89" fmla="*/ 1171 h 2293"/>
                  <a:gd name="T90" fmla="*/ 1069 w 2240"/>
                  <a:gd name="T91" fmla="*/ 1066 h 2293"/>
                  <a:gd name="T92" fmla="*/ 1173 w 2240"/>
                  <a:gd name="T93" fmla="*/ 1122 h 2293"/>
                  <a:gd name="T94" fmla="*/ 1117 w 2240"/>
                  <a:gd name="T95" fmla="*/ 1226 h 2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40" h="2293">
                    <a:moveTo>
                      <a:pt x="224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93"/>
                      <a:pt x="0" y="693"/>
                      <a:pt x="0" y="693"/>
                    </a:cubicBezTo>
                    <a:cubicBezTo>
                      <a:pt x="2240" y="693"/>
                      <a:pt x="2240" y="693"/>
                      <a:pt x="2240" y="693"/>
                    </a:cubicBezTo>
                    <a:lnTo>
                      <a:pt x="2240" y="0"/>
                    </a:lnTo>
                    <a:close/>
                    <a:moveTo>
                      <a:pt x="400" y="480"/>
                    </a:moveTo>
                    <a:cubicBezTo>
                      <a:pt x="326" y="480"/>
                      <a:pt x="266" y="420"/>
                      <a:pt x="266" y="346"/>
                    </a:cubicBezTo>
                    <a:cubicBezTo>
                      <a:pt x="266" y="273"/>
                      <a:pt x="326" y="213"/>
                      <a:pt x="400" y="213"/>
                    </a:cubicBezTo>
                    <a:cubicBezTo>
                      <a:pt x="473" y="213"/>
                      <a:pt x="533" y="273"/>
                      <a:pt x="533" y="346"/>
                    </a:cubicBezTo>
                    <a:cubicBezTo>
                      <a:pt x="533" y="420"/>
                      <a:pt x="473" y="480"/>
                      <a:pt x="400" y="480"/>
                    </a:cubicBezTo>
                    <a:close/>
                    <a:moveTo>
                      <a:pt x="853" y="371"/>
                    </a:moveTo>
                    <a:cubicBezTo>
                      <a:pt x="853" y="401"/>
                      <a:pt x="828" y="426"/>
                      <a:pt x="797" y="426"/>
                    </a:cubicBezTo>
                    <a:cubicBezTo>
                      <a:pt x="749" y="426"/>
                      <a:pt x="749" y="426"/>
                      <a:pt x="749" y="426"/>
                    </a:cubicBezTo>
                    <a:cubicBezTo>
                      <a:pt x="718" y="426"/>
                      <a:pt x="693" y="401"/>
                      <a:pt x="693" y="371"/>
                    </a:cubicBezTo>
                    <a:cubicBezTo>
                      <a:pt x="693" y="322"/>
                      <a:pt x="693" y="322"/>
                      <a:pt x="693" y="322"/>
                    </a:cubicBezTo>
                    <a:cubicBezTo>
                      <a:pt x="693" y="291"/>
                      <a:pt x="718" y="266"/>
                      <a:pt x="749" y="266"/>
                    </a:cubicBezTo>
                    <a:cubicBezTo>
                      <a:pt x="797" y="266"/>
                      <a:pt x="797" y="266"/>
                      <a:pt x="797" y="266"/>
                    </a:cubicBezTo>
                    <a:cubicBezTo>
                      <a:pt x="828" y="266"/>
                      <a:pt x="853" y="291"/>
                      <a:pt x="853" y="322"/>
                    </a:cubicBezTo>
                    <a:lnTo>
                      <a:pt x="853" y="371"/>
                    </a:lnTo>
                    <a:close/>
                    <a:moveTo>
                      <a:pt x="1173" y="371"/>
                    </a:moveTo>
                    <a:cubicBezTo>
                      <a:pt x="1173" y="401"/>
                      <a:pt x="1148" y="426"/>
                      <a:pt x="1117" y="426"/>
                    </a:cubicBezTo>
                    <a:cubicBezTo>
                      <a:pt x="1069" y="426"/>
                      <a:pt x="1069" y="426"/>
                      <a:pt x="1069" y="426"/>
                    </a:cubicBezTo>
                    <a:cubicBezTo>
                      <a:pt x="1038" y="426"/>
                      <a:pt x="1013" y="401"/>
                      <a:pt x="1013" y="371"/>
                    </a:cubicBezTo>
                    <a:cubicBezTo>
                      <a:pt x="1013" y="322"/>
                      <a:pt x="1013" y="322"/>
                      <a:pt x="1013" y="322"/>
                    </a:cubicBezTo>
                    <a:cubicBezTo>
                      <a:pt x="1013" y="291"/>
                      <a:pt x="1038" y="266"/>
                      <a:pt x="1069" y="266"/>
                    </a:cubicBezTo>
                    <a:cubicBezTo>
                      <a:pt x="1117" y="266"/>
                      <a:pt x="1117" y="266"/>
                      <a:pt x="1117" y="266"/>
                    </a:cubicBezTo>
                    <a:cubicBezTo>
                      <a:pt x="1148" y="266"/>
                      <a:pt x="1173" y="291"/>
                      <a:pt x="1173" y="322"/>
                    </a:cubicBezTo>
                    <a:lnTo>
                      <a:pt x="1173" y="371"/>
                    </a:lnTo>
                    <a:close/>
                    <a:moveTo>
                      <a:pt x="1973" y="373"/>
                    </a:moveTo>
                    <a:cubicBezTo>
                      <a:pt x="1973" y="402"/>
                      <a:pt x="1949" y="426"/>
                      <a:pt x="1920" y="426"/>
                    </a:cubicBezTo>
                    <a:cubicBezTo>
                      <a:pt x="1600" y="426"/>
                      <a:pt x="1600" y="426"/>
                      <a:pt x="1600" y="426"/>
                    </a:cubicBezTo>
                    <a:cubicBezTo>
                      <a:pt x="1570" y="426"/>
                      <a:pt x="1546" y="402"/>
                      <a:pt x="1546" y="373"/>
                    </a:cubicBezTo>
                    <a:cubicBezTo>
                      <a:pt x="1546" y="320"/>
                      <a:pt x="1546" y="320"/>
                      <a:pt x="1546" y="320"/>
                    </a:cubicBezTo>
                    <a:cubicBezTo>
                      <a:pt x="1546" y="290"/>
                      <a:pt x="1570" y="266"/>
                      <a:pt x="1600" y="266"/>
                    </a:cubicBezTo>
                    <a:cubicBezTo>
                      <a:pt x="1920" y="266"/>
                      <a:pt x="1920" y="266"/>
                      <a:pt x="1920" y="266"/>
                    </a:cubicBezTo>
                    <a:cubicBezTo>
                      <a:pt x="1949" y="266"/>
                      <a:pt x="1973" y="290"/>
                      <a:pt x="1973" y="320"/>
                    </a:cubicBezTo>
                    <a:lnTo>
                      <a:pt x="1973" y="373"/>
                    </a:lnTo>
                    <a:close/>
                    <a:moveTo>
                      <a:pt x="1013" y="1849"/>
                    </a:moveTo>
                    <a:cubicBezTo>
                      <a:pt x="1011" y="1762"/>
                      <a:pt x="1033" y="1676"/>
                      <a:pt x="1076" y="1600"/>
                    </a:cubicBezTo>
                    <a:cubicBezTo>
                      <a:pt x="0" y="1600"/>
                      <a:pt x="0" y="1600"/>
                      <a:pt x="0" y="1600"/>
                    </a:cubicBezTo>
                    <a:cubicBezTo>
                      <a:pt x="0" y="2293"/>
                      <a:pt x="0" y="2293"/>
                      <a:pt x="0" y="2293"/>
                    </a:cubicBezTo>
                    <a:cubicBezTo>
                      <a:pt x="1013" y="2293"/>
                      <a:pt x="1013" y="2293"/>
                      <a:pt x="1013" y="2293"/>
                    </a:cubicBezTo>
                    <a:lnTo>
                      <a:pt x="1013" y="1849"/>
                    </a:lnTo>
                    <a:close/>
                    <a:moveTo>
                      <a:pt x="400" y="2080"/>
                    </a:moveTo>
                    <a:cubicBezTo>
                      <a:pt x="326" y="2080"/>
                      <a:pt x="266" y="2020"/>
                      <a:pt x="266" y="1946"/>
                    </a:cubicBezTo>
                    <a:cubicBezTo>
                      <a:pt x="266" y="1873"/>
                      <a:pt x="326" y="1813"/>
                      <a:pt x="400" y="1813"/>
                    </a:cubicBezTo>
                    <a:cubicBezTo>
                      <a:pt x="473" y="1813"/>
                      <a:pt x="533" y="1873"/>
                      <a:pt x="533" y="1946"/>
                    </a:cubicBezTo>
                    <a:cubicBezTo>
                      <a:pt x="533" y="2020"/>
                      <a:pt x="473" y="2080"/>
                      <a:pt x="400" y="2080"/>
                    </a:cubicBezTo>
                    <a:close/>
                    <a:moveTo>
                      <a:pt x="853" y="1971"/>
                    </a:moveTo>
                    <a:cubicBezTo>
                      <a:pt x="853" y="2001"/>
                      <a:pt x="828" y="2026"/>
                      <a:pt x="797" y="2026"/>
                    </a:cubicBezTo>
                    <a:cubicBezTo>
                      <a:pt x="749" y="2026"/>
                      <a:pt x="749" y="2026"/>
                      <a:pt x="749" y="2026"/>
                    </a:cubicBezTo>
                    <a:cubicBezTo>
                      <a:pt x="718" y="2026"/>
                      <a:pt x="693" y="2001"/>
                      <a:pt x="693" y="1971"/>
                    </a:cubicBezTo>
                    <a:cubicBezTo>
                      <a:pt x="693" y="1922"/>
                      <a:pt x="693" y="1922"/>
                      <a:pt x="693" y="1922"/>
                    </a:cubicBezTo>
                    <a:cubicBezTo>
                      <a:pt x="693" y="1891"/>
                      <a:pt x="718" y="1866"/>
                      <a:pt x="749" y="1866"/>
                    </a:cubicBezTo>
                    <a:cubicBezTo>
                      <a:pt x="797" y="1866"/>
                      <a:pt x="797" y="1866"/>
                      <a:pt x="797" y="1866"/>
                    </a:cubicBezTo>
                    <a:cubicBezTo>
                      <a:pt x="828" y="1866"/>
                      <a:pt x="853" y="1891"/>
                      <a:pt x="853" y="1922"/>
                    </a:cubicBezTo>
                    <a:lnTo>
                      <a:pt x="853" y="1971"/>
                    </a:lnTo>
                    <a:close/>
                    <a:moveTo>
                      <a:pt x="1371" y="1440"/>
                    </a:moveTo>
                    <a:cubicBezTo>
                      <a:pt x="2240" y="1440"/>
                      <a:pt x="2240" y="1440"/>
                      <a:pt x="2240" y="1440"/>
                    </a:cubicBezTo>
                    <a:cubicBezTo>
                      <a:pt x="2240" y="800"/>
                      <a:pt x="2240" y="800"/>
                      <a:pt x="2240" y="800"/>
                    </a:cubicBezTo>
                    <a:cubicBezTo>
                      <a:pt x="0" y="800"/>
                      <a:pt x="0" y="800"/>
                      <a:pt x="0" y="800"/>
                    </a:cubicBezTo>
                    <a:cubicBezTo>
                      <a:pt x="0" y="1493"/>
                      <a:pt x="0" y="1493"/>
                      <a:pt x="0" y="1493"/>
                    </a:cubicBezTo>
                    <a:cubicBezTo>
                      <a:pt x="1176" y="1493"/>
                      <a:pt x="1176" y="1493"/>
                      <a:pt x="1176" y="1493"/>
                    </a:cubicBezTo>
                    <a:cubicBezTo>
                      <a:pt x="1234" y="1456"/>
                      <a:pt x="1302" y="1438"/>
                      <a:pt x="1371" y="1440"/>
                    </a:cubicBezTo>
                    <a:close/>
                    <a:moveTo>
                      <a:pt x="1546" y="1120"/>
                    </a:moveTo>
                    <a:cubicBezTo>
                      <a:pt x="1546" y="1090"/>
                      <a:pt x="1570" y="1066"/>
                      <a:pt x="1600" y="1066"/>
                    </a:cubicBezTo>
                    <a:cubicBezTo>
                      <a:pt x="1920" y="1066"/>
                      <a:pt x="1920" y="1066"/>
                      <a:pt x="1920" y="1066"/>
                    </a:cubicBezTo>
                    <a:cubicBezTo>
                      <a:pt x="1949" y="1066"/>
                      <a:pt x="1973" y="1090"/>
                      <a:pt x="1973" y="1120"/>
                    </a:cubicBezTo>
                    <a:cubicBezTo>
                      <a:pt x="1973" y="1173"/>
                      <a:pt x="1973" y="1173"/>
                      <a:pt x="1973" y="1173"/>
                    </a:cubicBezTo>
                    <a:cubicBezTo>
                      <a:pt x="1973" y="1202"/>
                      <a:pt x="1949" y="1226"/>
                      <a:pt x="1920" y="1226"/>
                    </a:cubicBezTo>
                    <a:cubicBezTo>
                      <a:pt x="1600" y="1226"/>
                      <a:pt x="1600" y="1226"/>
                      <a:pt x="1600" y="1226"/>
                    </a:cubicBezTo>
                    <a:cubicBezTo>
                      <a:pt x="1570" y="1226"/>
                      <a:pt x="1546" y="1202"/>
                      <a:pt x="1546" y="1173"/>
                    </a:cubicBezTo>
                    <a:lnTo>
                      <a:pt x="1546" y="1120"/>
                    </a:lnTo>
                    <a:close/>
                    <a:moveTo>
                      <a:pt x="400" y="1280"/>
                    </a:moveTo>
                    <a:cubicBezTo>
                      <a:pt x="326" y="1280"/>
                      <a:pt x="266" y="1220"/>
                      <a:pt x="266" y="1146"/>
                    </a:cubicBezTo>
                    <a:cubicBezTo>
                      <a:pt x="266" y="1073"/>
                      <a:pt x="326" y="1013"/>
                      <a:pt x="400" y="1013"/>
                    </a:cubicBezTo>
                    <a:cubicBezTo>
                      <a:pt x="473" y="1013"/>
                      <a:pt x="533" y="1073"/>
                      <a:pt x="533" y="1146"/>
                    </a:cubicBezTo>
                    <a:cubicBezTo>
                      <a:pt x="533" y="1220"/>
                      <a:pt x="473" y="1280"/>
                      <a:pt x="400" y="1280"/>
                    </a:cubicBezTo>
                    <a:close/>
                    <a:moveTo>
                      <a:pt x="853" y="1171"/>
                    </a:moveTo>
                    <a:cubicBezTo>
                      <a:pt x="853" y="1201"/>
                      <a:pt x="828" y="1226"/>
                      <a:pt x="797" y="1226"/>
                    </a:cubicBezTo>
                    <a:cubicBezTo>
                      <a:pt x="749" y="1226"/>
                      <a:pt x="749" y="1226"/>
                      <a:pt x="749" y="1226"/>
                    </a:cubicBezTo>
                    <a:cubicBezTo>
                      <a:pt x="718" y="1226"/>
                      <a:pt x="693" y="1201"/>
                      <a:pt x="693" y="1171"/>
                    </a:cubicBezTo>
                    <a:cubicBezTo>
                      <a:pt x="693" y="1122"/>
                      <a:pt x="693" y="1122"/>
                      <a:pt x="693" y="1122"/>
                    </a:cubicBezTo>
                    <a:cubicBezTo>
                      <a:pt x="693" y="1091"/>
                      <a:pt x="718" y="1066"/>
                      <a:pt x="749" y="1066"/>
                    </a:cubicBezTo>
                    <a:cubicBezTo>
                      <a:pt x="797" y="1066"/>
                      <a:pt x="797" y="1066"/>
                      <a:pt x="797" y="1066"/>
                    </a:cubicBezTo>
                    <a:cubicBezTo>
                      <a:pt x="828" y="1066"/>
                      <a:pt x="853" y="1091"/>
                      <a:pt x="853" y="1122"/>
                    </a:cubicBezTo>
                    <a:lnTo>
                      <a:pt x="853" y="1171"/>
                    </a:lnTo>
                    <a:close/>
                    <a:moveTo>
                      <a:pt x="1117" y="1226"/>
                    </a:moveTo>
                    <a:cubicBezTo>
                      <a:pt x="1069" y="1226"/>
                      <a:pt x="1069" y="1226"/>
                      <a:pt x="1069" y="1226"/>
                    </a:cubicBezTo>
                    <a:cubicBezTo>
                      <a:pt x="1038" y="1226"/>
                      <a:pt x="1013" y="1201"/>
                      <a:pt x="1013" y="1171"/>
                    </a:cubicBezTo>
                    <a:cubicBezTo>
                      <a:pt x="1013" y="1122"/>
                      <a:pt x="1013" y="1122"/>
                      <a:pt x="1013" y="1122"/>
                    </a:cubicBezTo>
                    <a:cubicBezTo>
                      <a:pt x="1013" y="1091"/>
                      <a:pt x="1038" y="1066"/>
                      <a:pt x="1069" y="1066"/>
                    </a:cubicBezTo>
                    <a:cubicBezTo>
                      <a:pt x="1117" y="1066"/>
                      <a:pt x="1117" y="1066"/>
                      <a:pt x="1117" y="1066"/>
                    </a:cubicBezTo>
                    <a:cubicBezTo>
                      <a:pt x="1148" y="1066"/>
                      <a:pt x="1173" y="1091"/>
                      <a:pt x="1173" y="1122"/>
                    </a:cubicBezTo>
                    <a:cubicBezTo>
                      <a:pt x="1173" y="1171"/>
                      <a:pt x="1173" y="1171"/>
                      <a:pt x="1173" y="1171"/>
                    </a:cubicBezTo>
                    <a:cubicBezTo>
                      <a:pt x="1173" y="1201"/>
                      <a:pt x="1148" y="1226"/>
                      <a:pt x="1117" y="12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  <p:sp>
            <p:nvSpPr>
              <p:cNvPr id="56" name="Freeform 7">
                <a:extLst>
                  <a:ext uri="{FF2B5EF4-FFF2-40B4-BE49-F238E27FC236}">
                    <a16:creationId xmlns:a16="http://schemas.microsoft.com/office/drawing/2014/main" id="{40190A25-B0A4-3444-B525-3ABBF1C989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97" y="1891"/>
                <a:ext cx="425" cy="377"/>
              </a:xfrm>
              <a:custGeom>
                <a:avLst/>
                <a:gdLst>
                  <a:gd name="T0" fmla="*/ 106 w 2888"/>
                  <a:gd name="T1" fmla="*/ 107 h 2603"/>
                  <a:gd name="T2" fmla="*/ 106 w 2888"/>
                  <a:gd name="T3" fmla="*/ 854 h 2603"/>
                  <a:gd name="T4" fmla="*/ 373 w 2888"/>
                  <a:gd name="T5" fmla="*/ 854 h 2603"/>
                  <a:gd name="T6" fmla="*/ 373 w 2888"/>
                  <a:gd name="T7" fmla="*/ 960 h 2603"/>
                  <a:gd name="T8" fmla="*/ 106 w 2888"/>
                  <a:gd name="T9" fmla="*/ 960 h 2603"/>
                  <a:gd name="T10" fmla="*/ 106 w 2888"/>
                  <a:gd name="T11" fmla="*/ 1654 h 2603"/>
                  <a:gd name="T12" fmla="*/ 373 w 2888"/>
                  <a:gd name="T13" fmla="*/ 1654 h 2603"/>
                  <a:gd name="T14" fmla="*/ 373 w 2888"/>
                  <a:gd name="T15" fmla="*/ 1760 h 2603"/>
                  <a:gd name="T16" fmla="*/ 0 w 2888"/>
                  <a:gd name="T17" fmla="*/ 1760 h 2603"/>
                  <a:gd name="T18" fmla="*/ 0 w 2888"/>
                  <a:gd name="T19" fmla="*/ 0 h 2603"/>
                  <a:gd name="T20" fmla="*/ 373 w 2888"/>
                  <a:gd name="T21" fmla="*/ 0 h 2603"/>
                  <a:gd name="T22" fmla="*/ 373 w 2888"/>
                  <a:gd name="T23" fmla="*/ 107 h 2603"/>
                  <a:gd name="T24" fmla="*/ 106 w 2888"/>
                  <a:gd name="T25" fmla="*/ 107 h 2603"/>
                  <a:gd name="T26" fmla="*/ 2390 w 2888"/>
                  <a:gd name="T27" fmla="*/ 1661 h 2603"/>
                  <a:gd name="T28" fmla="*/ 1920 w 2888"/>
                  <a:gd name="T29" fmla="*/ 1661 h 2603"/>
                  <a:gd name="T30" fmla="*/ 1920 w 2888"/>
                  <a:gd name="T31" fmla="*/ 1808 h 2603"/>
                  <a:gd name="T32" fmla="*/ 2317 w 2888"/>
                  <a:gd name="T33" fmla="*/ 1808 h 2603"/>
                  <a:gd name="T34" fmla="*/ 2390 w 2888"/>
                  <a:gd name="T35" fmla="*/ 1735 h 2603"/>
                  <a:gd name="T36" fmla="*/ 2390 w 2888"/>
                  <a:gd name="T37" fmla="*/ 1735 h 2603"/>
                  <a:gd name="T38" fmla="*/ 2390 w 2888"/>
                  <a:gd name="T39" fmla="*/ 1661 h 2603"/>
                  <a:gd name="T40" fmla="*/ 1920 w 2888"/>
                  <a:gd name="T41" fmla="*/ 2073 h 2603"/>
                  <a:gd name="T42" fmla="*/ 1920 w 2888"/>
                  <a:gd name="T43" fmla="*/ 1926 h 2603"/>
                  <a:gd name="T44" fmla="*/ 2341 w 2888"/>
                  <a:gd name="T45" fmla="*/ 1926 h 2603"/>
                  <a:gd name="T46" fmla="*/ 2341 w 2888"/>
                  <a:gd name="T47" fmla="*/ 1999 h 2603"/>
                  <a:gd name="T48" fmla="*/ 2268 w 2888"/>
                  <a:gd name="T49" fmla="*/ 2073 h 2603"/>
                  <a:gd name="T50" fmla="*/ 2268 w 2888"/>
                  <a:gd name="T51" fmla="*/ 2073 h 2603"/>
                  <a:gd name="T52" fmla="*/ 1920 w 2888"/>
                  <a:gd name="T53" fmla="*/ 2073 h 2603"/>
                  <a:gd name="T54" fmla="*/ 2857 w 2888"/>
                  <a:gd name="T55" fmla="*/ 1581 h 2603"/>
                  <a:gd name="T56" fmla="*/ 2888 w 2888"/>
                  <a:gd name="T57" fmla="*/ 1581 h 2603"/>
                  <a:gd name="T58" fmla="*/ 2648 w 2888"/>
                  <a:gd name="T59" fmla="*/ 1287 h 2603"/>
                  <a:gd name="T60" fmla="*/ 2648 w 2888"/>
                  <a:gd name="T61" fmla="*/ 1287 h 2603"/>
                  <a:gd name="T62" fmla="*/ 1837 w 2888"/>
                  <a:gd name="T63" fmla="*/ 1287 h 2603"/>
                  <a:gd name="T64" fmla="*/ 1656 w 2888"/>
                  <a:gd name="T65" fmla="*/ 1373 h 2603"/>
                  <a:gd name="T66" fmla="*/ 1604 w 2888"/>
                  <a:gd name="T67" fmla="*/ 1563 h 2603"/>
                  <a:gd name="T68" fmla="*/ 1604 w 2888"/>
                  <a:gd name="T69" fmla="*/ 2302 h 2603"/>
                  <a:gd name="T70" fmla="*/ 1386 w 2888"/>
                  <a:gd name="T71" fmla="*/ 2302 h 2603"/>
                  <a:gd name="T72" fmla="*/ 1618 w 2888"/>
                  <a:gd name="T73" fmla="*/ 2603 h 2603"/>
                  <a:gd name="T74" fmla="*/ 2510 w 2888"/>
                  <a:gd name="T75" fmla="*/ 2603 h 2603"/>
                  <a:gd name="T76" fmla="*/ 2713 w 2888"/>
                  <a:gd name="T77" fmla="*/ 2221 h 2603"/>
                  <a:gd name="T78" fmla="*/ 2713 w 2888"/>
                  <a:gd name="T79" fmla="*/ 1581 h 2603"/>
                  <a:gd name="T80" fmla="*/ 2857 w 2888"/>
                  <a:gd name="T81" fmla="*/ 1581 h 2603"/>
                  <a:gd name="T82" fmla="*/ 2566 w 2888"/>
                  <a:gd name="T83" fmla="*/ 1535 h 2603"/>
                  <a:gd name="T84" fmla="*/ 2566 w 2888"/>
                  <a:gd name="T85" fmla="*/ 2294 h 2603"/>
                  <a:gd name="T86" fmla="*/ 2468 w 2888"/>
                  <a:gd name="T87" fmla="*/ 2425 h 2603"/>
                  <a:gd name="T88" fmla="*/ 2307 w 2888"/>
                  <a:gd name="T89" fmla="*/ 2333 h 2603"/>
                  <a:gd name="T90" fmla="*/ 2302 w 2888"/>
                  <a:gd name="T91" fmla="*/ 2302 h 2603"/>
                  <a:gd name="T92" fmla="*/ 1751 w 2888"/>
                  <a:gd name="T93" fmla="*/ 2302 h 2603"/>
                  <a:gd name="T94" fmla="*/ 1751 w 2888"/>
                  <a:gd name="T95" fmla="*/ 1616 h 2603"/>
                  <a:gd name="T96" fmla="*/ 1840 w 2888"/>
                  <a:gd name="T97" fmla="*/ 1434 h 2603"/>
                  <a:gd name="T98" fmla="*/ 2611 w 2888"/>
                  <a:gd name="T99" fmla="*/ 1434 h 2603"/>
                  <a:gd name="T100" fmla="*/ 2566 w 2888"/>
                  <a:gd name="T101" fmla="*/ 1535 h 2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888" h="2603">
                    <a:moveTo>
                      <a:pt x="106" y="107"/>
                    </a:moveTo>
                    <a:cubicBezTo>
                      <a:pt x="106" y="854"/>
                      <a:pt x="106" y="854"/>
                      <a:pt x="106" y="854"/>
                    </a:cubicBezTo>
                    <a:cubicBezTo>
                      <a:pt x="373" y="854"/>
                      <a:pt x="373" y="854"/>
                      <a:pt x="373" y="854"/>
                    </a:cubicBezTo>
                    <a:cubicBezTo>
                      <a:pt x="373" y="960"/>
                      <a:pt x="373" y="960"/>
                      <a:pt x="373" y="960"/>
                    </a:cubicBezTo>
                    <a:cubicBezTo>
                      <a:pt x="106" y="960"/>
                      <a:pt x="106" y="960"/>
                      <a:pt x="106" y="960"/>
                    </a:cubicBezTo>
                    <a:cubicBezTo>
                      <a:pt x="106" y="1654"/>
                      <a:pt x="106" y="1654"/>
                      <a:pt x="106" y="1654"/>
                    </a:cubicBezTo>
                    <a:cubicBezTo>
                      <a:pt x="373" y="1654"/>
                      <a:pt x="373" y="1654"/>
                      <a:pt x="373" y="1654"/>
                    </a:cubicBezTo>
                    <a:cubicBezTo>
                      <a:pt x="373" y="1760"/>
                      <a:pt x="373" y="1760"/>
                      <a:pt x="373" y="1760"/>
                    </a:cubicBezTo>
                    <a:cubicBezTo>
                      <a:pt x="0" y="1760"/>
                      <a:pt x="0" y="1760"/>
                      <a:pt x="0" y="176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3" y="107"/>
                      <a:pt x="373" y="107"/>
                      <a:pt x="373" y="107"/>
                    </a:cubicBezTo>
                    <a:lnTo>
                      <a:pt x="106" y="107"/>
                    </a:lnTo>
                    <a:close/>
                    <a:moveTo>
                      <a:pt x="2390" y="1661"/>
                    </a:moveTo>
                    <a:cubicBezTo>
                      <a:pt x="1920" y="1661"/>
                      <a:pt x="1920" y="1661"/>
                      <a:pt x="1920" y="1661"/>
                    </a:cubicBezTo>
                    <a:cubicBezTo>
                      <a:pt x="1920" y="1808"/>
                      <a:pt x="1920" y="1808"/>
                      <a:pt x="1920" y="1808"/>
                    </a:cubicBezTo>
                    <a:cubicBezTo>
                      <a:pt x="2317" y="1808"/>
                      <a:pt x="2317" y="1808"/>
                      <a:pt x="2317" y="1808"/>
                    </a:cubicBezTo>
                    <a:cubicBezTo>
                      <a:pt x="2357" y="1808"/>
                      <a:pt x="2390" y="1775"/>
                      <a:pt x="2390" y="1735"/>
                    </a:cubicBezTo>
                    <a:cubicBezTo>
                      <a:pt x="2390" y="1735"/>
                      <a:pt x="2390" y="1735"/>
                      <a:pt x="2390" y="1735"/>
                    </a:cubicBezTo>
                    <a:lnTo>
                      <a:pt x="2390" y="1661"/>
                    </a:lnTo>
                    <a:close/>
                    <a:moveTo>
                      <a:pt x="1920" y="2073"/>
                    </a:moveTo>
                    <a:cubicBezTo>
                      <a:pt x="1920" y="1926"/>
                      <a:pt x="1920" y="1926"/>
                      <a:pt x="1920" y="1926"/>
                    </a:cubicBezTo>
                    <a:cubicBezTo>
                      <a:pt x="2341" y="1926"/>
                      <a:pt x="2341" y="1926"/>
                      <a:pt x="2341" y="1926"/>
                    </a:cubicBezTo>
                    <a:cubicBezTo>
                      <a:pt x="2341" y="1999"/>
                      <a:pt x="2341" y="1999"/>
                      <a:pt x="2341" y="1999"/>
                    </a:cubicBezTo>
                    <a:cubicBezTo>
                      <a:pt x="2341" y="2040"/>
                      <a:pt x="2308" y="2073"/>
                      <a:pt x="2268" y="2073"/>
                    </a:cubicBezTo>
                    <a:cubicBezTo>
                      <a:pt x="2268" y="2073"/>
                      <a:pt x="2268" y="2073"/>
                      <a:pt x="2268" y="2073"/>
                    </a:cubicBezTo>
                    <a:lnTo>
                      <a:pt x="1920" y="2073"/>
                    </a:lnTo>
                    <a:close/>
                    <a:moveTo>
                      <a:pt x="2857" y="1581"/>
                    </a:moveTo>
                    <a:cubicBezTo>
                      <a:pt x="2888" y="1581"/>
                      <a:pt x="2888" y="1581"/>
                      <a:pt x="2888" y="1581"/>
                    </a:cubicBezTo>
                    <a:cubicBezTo>
                      <a:pt x="2888" y="1414"/>
                      <a:pt x="2780" y="1287"/>
                      <a:pt x="2648" y="1287"/>
                    </a:cubicBezTo>
                    <a:cubicBezTo>
                      <a:pt x="2648" y="1287"/>
                      <a:pt x="2648" y="1287"/>
                      <a:pt x="2648" y="1287"/>
                    </a:cubicBezTo>
                    <a:cubicBezTo>
                      <a:pt x="2644" y="1287"/>
                      <a:pt x="1837" y="1287"/>
                      <a:pt x="1837" y="1287"/>
                    </a:cubicBezTo>
                    <a:cubicBezTo>
                      <a:pt x="1766" y="1282"/>
                      <a:pt x="1697" y="1314"/>
                      <a:pt x="1656" y="1373"/>
                    </a:cubicBezTo>
                    <a:cubicBezTo>
                      <a:pt x="1620" y="1430"/>
                      <a:pt x="1602" y="1496"/>
                      <a:pt x="1604" y="1563"/>
                    </a:cubicBezTo>
                    <a:cubicBezTo>
                      <a:pt x="1604" y="2302"/>
                      <a:pt x="1604" y="2302"/>
                      <a:pt x="1604" y="2302"/>
                    </a:cubicBezTo>
                    <a:cubicBezTo>
                      <a:pt x="1386" y="2302"/>
                      <a:pt x="1386" y="2302"/>
                      <a:pt x="1386" y="2302"/>
                    </a:cubicBezTo>
                    <a:cubicBezTo>
                      <a:pt x="1386" y="2465"/>
                      <a:pt x="1490" y="2603"/>
                      <a:pt x="1618" y="2603"/>
                    </a:cubicBezTo>
                    <a:cubicBezTo>
                      <a:pt x="2510" y="2603"/>
                      <a:pt x="2510" y="2603"/>
                      <a:pt x="2510" y="2603"/>
                    </a:cubicBezTo>
                    <a:cubicBezTo>
                      <a:pt x="2713" y="2603"/>
                      <a:pt x="2713" y="2350"/>
                      <a:pt x="2713" y="2221"/>
                    </a:cubicBezTo>
                    <a:cubicBezTo>
                      <a:pt x="2713" y="1581"/>
                      <a:pt x="2713" y="1581"/>
                      <a:pt x="2713" y="1581"/>
                    </a:cubicBezTo>
                    <a:lnTo>
                      <a:pt x="2857" y="1581"/>
                    </a:lnTo>
                    <a:close/>
                    <a:moveTo>
                      <a:pt x="2566" y="1535"/>
                    </a:moveTo>
                    <a:cubicBezTo>
                      <a:pt x="2566" y="2294"/>
                      <a:pt x="2566" y="2294"/>
                      <a:pt x="2566" y="2294"/>
                    </a:cubicBezTo>
                    <a:cubicBezTo>
                      <a:pt x="2567" y="2355"/>
                      <a:pt x="2527" y="2408"/>
                      <a:pt x="2468" y="2425"/>
                    </a:cubicBezTo>
                    <a:cubicBezTo>
                      <a:pt x="2398" y="2444"/>
                      <a:pt x="2326" y="2403"/>
                      <a:pt x="2307" y="2333"/>
                    </a:cubicBezTo>
                    <a:cubicBezTo>
                      <a:pt x="2304" y="2323"/>
                      <a:pt x="2302" y="2313"/>
                      <a:pt x="2302" y="2302"/>
                    </a:cubicBezTo>
                    <a:cubicBezTo>
                      <a:pt x="1751" y="2302"/>
                      <a:pt x="1751" y="2302"/>
                      <a:pt x="1751" y="2302"/>
                    </a:cubicBezTo>
                    <a:cubicBezTo>
                      <a:pt x="1751" y="1616"/>
                      <a:pt x="1751" y="1616"/>
                      <a:pt x="1751" y="1616"/>
                    </a:cubicBezTo>
                    <a:cubicBezTo>
                      <a:pt x="1751" y="1487"/>
                      <a:pt x="1769" y="1450"/>
                      <a:pt x="1840" y="1434"/>
                    </a:cubicBezTo>
                    <a:cubicBezTo>
                      <a:pt x="1840" y="1434"/>
                      <a:pt x="2451" y="1434"/>
                      <a:pt x="2611" y="1434"/>
                    </a:cubicBezTo>
                    <a:cubicBezTo>
                      <a:pt x="2583" y="1460"/>
                      <a:pt x="2566" y="1497"/>
                      <a:pt x="2566" y="1535"/>
                    </a:cubicBezTo>
                    <a:close/>
                  </a:path>
                </a:pathLst>
              </a:custGeom>
              <a:solidFill>
                <a:srgbClr val="FFC85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Avenir Next" panose="020B0503020202020204" pitchFamily="34" charset="0"/>
                </a:endParaRPr>
              </a:p>
            </p:txBody>
          </p:sp>
        </p:grp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4B2240B-1204-F7C1-02AF-7D6AAC17747E}"/>
              </a:ext>
            </a:extLst>
          </p:cNvPr>
          <p:cNvCxnSpPr/>
          <p:nvPr/>
        </p:nvCxnSpPr>
        <p:spPr bwMode="auto">
          <a:xfrm>
            <a:off x="8702113" y="5662904"/>
            <a:ext cx="469832" cy="0"/>
          </a:xfrm>
          <a:prstGeom prst="straightConnector1">
            <a:avLst/>
          </a:prstGeom>
          <a:noFill/>
          <a:ln w="3175" cap="flat" cmpd="sng" algn="ctr">
            <a:solidFill>
              <a:schemeClr val="tx1"/>
            </a:solidFill>
            <a:prstDash val="lgDashDot"/>
            <a:round/>
            <a:headEnd type="none" w="med" len="med"/>
            <a:tailEnd type="triangle"/>
          </a:ln>
          <a:effectLst/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0623D8B-D155-EC5B-6007-2F73506A471D}"/>
              </a:ext>
            </a:extLst>
          </p:cNvPr>
          <p:cNvSpPr txBox="1"/>
          <p:nvPr/>
        </p:nvSpPr>
        <p:spPr>
          <a:xfrm>
            <a:off x="9193044" y="5561703"/>
            <a:ext cx="1828151" cy="326986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1400">
                <a:ea typeface="+mn-ea"/>
                <a:cs typeface="+mn-cs"/>
              </a:rPr>
              <a:t>Processing engines</a:t>
            </a:r>
          </a:p>
        </p:txBody>
      </p:sp>
    </p:spTree>
    <p:extLst>
      <p:ext uri="{BB962C8B-B14F-4D97-AF65-F5344CB8AC3E}">
        <p14:creationId xmlns:p14="http://schemas.microsoft.com/office/powerpoint/2010/main" val="158104706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443" y="705549"/>
            <a:ext cx="10369296" cy="461665"/>
          </a:xfrm>
        </p:spPr>
        <p:txBody>
          <a:bodyPr/>
          <a:lstStyle/>
          <a:p>
            <a:r>
              <a:rPr lang="en-US" dirty="0"/>
              <a:t>Python within the Enterprise Stack – ArcGIS Servers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694F79-D2EB-D7AB-EBF5-F4C2EC2D0BD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1623" y="637871"/>
            <a:ext cx="465934" cy="465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B67FC-C9CB-F7C1-B4A1-33B381CABB7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49045" y="649877"/>
            <a:ext cx="465934" cy="46593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6A591F6-A813-7980-F6ED-E22BA3B3F5A3}"/>
              </a:ext>
            </a:extLst>
          </p:cNvPr>
          <p:cNvSpPr/>
          <p:nvPr/>
        </p:nvSpPr>
        <p:spPr>
          <a:xfrm rot="20120341">
            <a:off x="10560809" y="402936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67EBA-098A-083F-F86D-BDAE27E825DD}"/>
              </a:ext>
            </a:extLst>
          </p:cNvPr>
          <p:cNvSpPr/>
          <p:nvPr/>
        </p:nvSpPr>
        <p:spPr>
          <a:xfrm rot="20095654">
            <a:off x="9902901" y="483969"/>
            <a:ext cx="627095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Enterprise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81C991-E6CD-2F7D-5BB1-261D20CB1F6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5514" y="649877"/>
            <a:ext cx="465934" cy="46593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F66C4-EA5E-FA4F-29A3-34DE2794AE3D}"/>
              </a:ext>
            </a:extLst>
          </p:cNvPr>
          <p:cNvSpPr/>
          <p:nvPr/>
        </p:nvSpPr>
        <p:spPr>
          <a:xfrm rot="19984528">
            <a:off x="11274124" y="404044"/>
            <a:ext cx="437941" cy="2385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50" b="1" cap="none" spc="0">
                <a:ln w="0"/>
                <a:latin typeface="Avenir Next Condensed Demi Bold" panose="020B0506020202020204" pitchFamily="34" charset="0"/>
              </a:rPr>
              <a:t>ArcPy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58A36DA-B05E-DB11-13AF-F992D302AF29}"/>
              </a:ext>
            </a:extLst>
          </p:cNvPr>
          <p:cNvGrpSpPr/>
          <p:nvPr/>
        </p:nvGrpSpPr>
        <p:grpSpPr>
          <a:xfrm>
            <a:off x="6863409" y="1569735"/>
            <a:ext cx="1081264" cy="923674"/>
            <a:chOff x="10731500" y="2486025"/>
            <a:chExt cx="663575" cy="493713"/>
          </a:xfrm>
        </p:grpSpPr>
        <p:sp useBgFill="1">
          <p:nvSpPr>
            <p:cNvPr id="16" name="Freeform 54">
              <a:extLst>
                <a:ext uri="{FF2B5EF4-FFF2-40B4-BE49-F238E27FC236}">
                  <a16:creationId xmlns:a16="http://schemas.microsoft.com/office/drawing/2014/main" id="{C178E971-4A1B-9231-839C-4DCF7CCFC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1500" y="2486025"/>
              <a:ext cx="663575" cy="493713"/>
            </a:xfrm>
            <a:custGeom>
              <a:avLst/>
              <a:gdLst>
                <a:gd name="T0" fmla="*/ 2500 w 2924"/>
                <a:gd name="T1" fmla="*/ 3 h 2171"/>
                <a:gd name="T2" fmla="*/ 2562 w 2924"/>
                <a:gd name="T3" fmla="*/ 42 h 2171"/>
                <a:gd name="T4" fmla="*/ 2587 w 2924"/>
                <a:gd name="T5" fmla="*/ 112 h 2171"/>
                <a:gd name="T6" fmla="*/ 2575 w 2924"/>
                <a:gd name="T7" fmla="*/ 949 h 2171"/>
                <a:gd name="T8" fmla="*/ 2524 w 2924"/>
                <a:gd name="T9" fmla="*/ 1000 h 2171"/>
                <a:gd name="T10" fmla="*/ 2403 w 2924"/>
                <a:gd name="T11" fmla="*/ 1012 h 2171"/>
                <a:gd name="T12" fmla="*/ 2620 w 2924"/>
                <a:gd name="T13" fmla="*/ 1237 h 2171"/>
                <a:gd name="T14" fmla="*/ 2736 w 2924"/>
                <a:gd name="T15" fmla="*/ 1245 h 2171"/>
                <a:gd name="T16" fmla="*/ 2833 w 2924"/>
                <a:gd name="T17" fmla="*/ 1299 h 2171"/>
                <a:gd name="T18" fmla="*/ 2900 w 2924"/>
                <a:gd name="T19" fmla="*/ 1387 h 2171"/>
                <a:gd name="T20" fmla="*/ 2924 w 2924"/>
                <a:gd name="T21" fmla="*/ 1499 h 2171"/>
                <a:gd name="T22" fmla="*/ 2900 w 2924"/>
                <a:gd name="T23" fmla="*/ 1610 h 2171"/>
                <a:gd name="T24" fmla="*/ 2833 w 2924"/>
                <a:gd name="T25" fmla="*/ 1699 h 2171"/>
                <a:gd name="T26" fmla="*/ 2736 w 2924"/>
                <a:gd name="T27" fmla="*/ 1753 h 2171"/>
                <a:gd name="T28" fmla="*/ 2625 w 2924"/>
                <a:gd name="T29" fmla="*/ 1762 h 2171"/>
                <a:gd name="T30" fmla="*/ 2548 w 2924"/>
                <a:gd name="T31" fmla="*/ 1758 h 2171"/>
                <a:gd name="T32" fmla="*/ 2263 w 2924"/>
                <a:gd name="T33" fmla="*/ 1982 h 2171"/>
                <a:gd name="T34" fmla="*/ 2237 w 2924"/>
                <a:gd name="T35" fmla="*/ 2077 h 2171"/>
                <a:gd name="T36" fmla="*/ 2170 w 2924"/>
                <a:gd name="T37" fmla="*/ 2144 h 2171"/>
                <a:gd name="T38" fmla="*/ 2075 w 2924"/>
                <a:gd name="T39" fmla="*/ 2171 h 2171"/>
                <a:gd name="T40" fmla="*/ 1859 w 2924"/>
                <a:gd name="T41" fmla="*/ 2160 h 2171"/>
                <a:gd name="T42" fmla="*/ 1783 w 2924"/>
                <a:gd name="T43" fmla="*/ 2110 h 2171"/>
                <a:gd name="T44" fmla="*/ 1739 w 2924"/>
                <a:gd name="T45" fmla="*/ 2029 h 2171"/>
                <a:gd name="T46" fmla="*/ 1298 w 2924"/>
                <a:gd name="T47" fmla="*/ 1894 h 2171"/>
                <a:gd name="T48" fmla="*/ 1210 w 2924"/>
                <a:gd name="T49" fmla="*/ 1916 h 2171"/>
                <a:gd name="T50" fmla="*/ 992 w 2924"/>
                <a:gd name="T51" fmla="*/ 1905 h 2171"/>
                <a:gd name="T52" fmla="*/ 913 w 2924"/>
                <a:gd name="T53" fmla="*/ 1849 h 2171"/>
                <a:gd name="T54" fmla="*/ 871 w 2924"/>
                <a:gd name="T55" fmla="*/ 1761 h 2171"/>
                <a:gd name="T56" fmla="*/ 871 w 2924"/>
                <a:gd name="T57" fmla="*/ 1541 h 2171"/>
                <a:gd name="T58" fmla="*/ 913 w 2924"/>
                <a:gd name="T59" fmla="*/ 1454 h 2171"/>
                <a:gd name="T60" fmla="*/ 992 w 2924"/>
                <a:gd name="T61" fmla="*/ 1399 h 2171"/>
                <a:gd name="T62" fmla="*/ 1210 w 2924"/>
                <a:gd name="T63" fmla="*/ 1386 h 2171"/>
                <a:gd name="T64" fmla="*/ 1287 w 2924"/>
                <a:gd name="T65" fmla="*/ 1403 h 2171"/>
                <a:gd name="T66" fmla="*/ 1431 w 2924"/>
                <a:gd name="T67" fmla="*/ 1287 h 2171"/>
                <a:gd name="T68" fmla="*/ 1473 w 2924"/>
                <a:gd name="T69" fmla="*/ 1199 h 2171"/>
                <a:gd name="T70" fmla="*/ 1551 w 2924"/>
                <a:gd name="T71" fmla="*/ 1144 h 2171"/>
                <a:gd name="T72" fmla="*/ 1710 w 2924"/>
                <a:gd name="T73" fmla="*/ 1132 h 2171"/>
                <a:gd name="T74" fmla="*/ 87 w 2924"/>
                <a:gd name="T75" fmla="*/ 1009 h 2171"/>
                <a:gd name="T76" fmla="*/ 25 w 2924"/>
                <a:gd name="T77" fmla="*/ 970 h 2171"/>
                <a:gd name="T78" fmla="*/ 0 w 2924"/>
                <a:gd name="T79" fmla="*/ 899 h 2171"/>
                <a:gd name="T80" fmla="*/ 12 w 2924"/>
                <a:gd name="T81" fmla="*/ 62 h 2171"/>
                <a:gd name="T82" fmla="*/ 63 w 2924"/>
                <a:gd name="T83" fmla="*/ 12 h 2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924" h="2171">
                  <a:moveTo>
                    <a:pt x="113" y="0"/>
                  </a:moveTo>
                  <a:lnTo>
                    <a:pt x="2474" y="0"/>
                  </a:lnTo>
                  <a:lnTo>
                    <a:pt x="2500" y="3"/>
                  </a:lnTo>
                  <a:lnTo>
                    <a:pt x="2524" y="12"/>
                  </a:lnTo>
                  <a:lnTo>
                    <a:pt x="2545" y="24"/>
                  </a:lnTo>
                  <a:lnTo>
                    <a:pt x="2562" y="42"/>
                  </a:lnTo>
                  <a:lnTo>
                    <a:pt x="2575" y="62"/>
                  </a:lnTo>
                  <a:lnTo>
                    <a:pt x="2584" y="87"/>
                  </a:lnTo>
                  <a:lnTo>
                    <a:pt x="2587" y="112"/>
                  </a:lnTo>
                  <a:lnTo>
                    <a:pt x="2587" y="899"/>
                  </a:lnTo>
                  <a:lnTo>
                    <a:pt x="2584" y="925"/>
                  </a:lnTo>
                  <a:lnTo>
                    <a:pt x="2575" y="949"/>
                  </a:lnTo>
                  <a:lnTo>
                    <a:pt x="2562" y="970"/>
                  </a:lnTo>
                  <a:lnTo>
                    <a:pt x="2545" y="987"/>
                  </a:lnTo>
                  <a:lnTo>
                    <a:pt x="2524" y="1000"/>
                  </a:lnTo>
                  <a:lnTo>
                    <a:pt x="2500" y="1009"/>
                  </a:lnTo>
                  <a:lnTo>
                    <a:pt x="2474" y="1012"/>
                  </a:lnTo>
                  <a:lnTo>
                    <a:pt x="2403" y="1012"/>
                  </a:lnTo>
                  <a:lnTo>
                    <a:pt x="2599" y="1207"/>
                  </a:lnTo>
                  <a:lnTo>
                    <a:pt x="2610" y="1221"/>
                  </a:lnTo>
                  <a:lnTo>
                    <a:pt x="2620" y="1237"/>
                  </a:lnTo>
                  <a:lnTo>
                    <a:pt x="2659" y="1234"/>
                  </a:lnTo>
                  <a:lnTo>
                    <a:pt x="2698" y="1237"/>
                  </a:lnTo>
                  <a:lnTo>
                    <a:pt x="2736" y="1245"/>
                  </a:lnTo>
                  <a:lnTo>
                    <a:pt x="2771" y="1258"/>
                  </a:lnTo>
                  <a:lnTo>
                    <a:pt x="2804" y="1276"/>
                  </a:lnTo>
                  <a:lnTo>
                    <a:pt x="2833" y="1299"/>
                  </a:lnTo>
                  <a:lnTo>
                    <a:pt x="2859" y="1325"/>
                  </a:lnTo>
                  <a:lnTo>
                    <a:pt x="2882" y="1354"/>
                  </a:lnTo>
                  <a:lnTo>
                    <a:pt x="2900" y="1387"/>
                  </a:lnTo>
                  <a:lnTo>
                    <a:pt x="2912" y="1422"/>
                  </a:lnTo>
                  <a:lnTo>
                    <a:pt x="2921" y="1460"/>
                  </a:lnTo>
                  <a:lnTo>
                    <a:pt x="2924" y="1499"/>
                  </a:lnTo>
                  <a:lnTo>
                    <a:pt x="2921" y="1538"/>
                  </a:lnTo>
                  <a:lnTo>
                    <a:pt x="2912" y="1575"/>
                  </a:lnTo>
                  <a:lnTo>
                    <a:pt x="2900" y="1610"/>
                  </a:lnTo>
                  <a:lnTo>
                    <a:pt x="2882" y="1643"/>
                  </a:lnTo>
                  <a:lnTo>
                    <a:pt x="2859" y="1672"/>
                  </a:lnTo>
                  <a:lnTo>
                    <a:pt x="2833" y="1699"/>
                  </a:lnTo>
                  <a:lnTo>
                    <a:pt x="2804" y="1721"/>
                  </a:lnTo>
                  <a:lnTo>
                    <a:pt x="2771" y="1739"/>
                  </a:lnTo>
                  <a:lnTo>
                    <a:pt x="2736" y="1753"/>
                  </a:lnTo>
                  <a:lnTo>
                    <a:pt x="2698" y="1761"/>
                  </a:lnTo>
                  <a:lnTo>
                    <a:pt x="2659" y="1764"/>
                  </a:lnTo>
                  <a:lnTo>
                    <a:pt x="2625" y="1762"/>
                  </a:lnTo>
                  <a:lnTo>
                    <a:pt x="2591" y="1755"/>
                  </a:lnTo>
                  <a:lnTo>
                    <a:pt x="2561" y="1745"/>
                  </a:lnTo>
                  <a:lnTo>
                    <a:pt x="2548" y="1758"/>
                  </a:lnTo>
                  <a:lnTo>
                    <a:pt x="2533" y="1768"/>
                  </a:lnTo>
                  <a:lnTo>
                    <a:pt x="2263" y="1934"/>
                  </a:lnTo>
                  <a:lnTo>
                    <a:pt x="2263" y="1982"/>
                  </a:lnTo>
                  <a:lnTo>
                    <a:pt x="2260" y="2016"/>
                  </a:lnTo>
                  <a:lnTo>
                    <a:pt x="2251" y="2047"/>
                  </a:lnTo>
                  <a:lnTo>
                    <a:pt x="2237" y="2077"/>
                  </a:lnTo>
                  <a:lnTo>
                    <a:pt x="2218" y="2103"/>
                  </a:lnTo>
                  <a:lnTo>
                    <a:pt x="2196" y="2126"/>
                  </a:lnTo>
                  <a:lnTo>
                    <a:pt x="2170" y="2144"/>
                  </a:lnTo>
                  <a:lnTo>
                    <a:pt x="2140" y="2159"/>
                  </a:lnTo>
                  <a:lnTo>
                    <a:pt x="2108" y="2168"/>
                  </a:lnTo>
                  <a:lnTo>
                    <a:pt x="2075" y="2171"/>
                  </a:lnTo>
                  <a:lnTo>
                    <a:pt x="1922" y="2171"/>
                  </a:lnTo>
                  <a:lnTo>
                    <a:pt x="1890" y="2168"/>
                  </a:lnTo>
                  <a:lnTo>
                    <a:pt x="1859" y="2160"/>
                  </a:lnTo>
                  <a:lnTo>
                    <a:pt x="1831" y="2148"/>
                  </a:lnTo>
                  <a:lnTo>
                    <a:pt x="1805" y="2131"/>
                  </a:lnTo>
                  <a:lnTo>
                    <a:pt x="1783" y="2110"/>
                  </a:lnTo>
                  <a:lnTo>
                    <a:pt x="1764" y="2085"/>
                  </a:lnTo>
                  <a:lnTo>
                    <a:pt x="1749" y="2059"/>
                  </a:lnTo>
                  <a:lnTo>
                    <a:pt x="1739" y="2029"/>
                  </a:lnTo>
                  <a:lnTo>
                    <a:pt x="1733" y="1998"/>
                  </a:lnTo>
                  <a:lnTo>
                    <a:pt x="1324" y="1877"/>
                  </a:lnTo>
                  <a:lnTo>
                    <a:pt x="1298" y="1894"/>
                  </a:lnTo>
                  <a:lnTo>
                    <a:pt x="1271" y="1906"/>
                  </a:lnTo>
                  <a:lnTo>
                    <a:pt x="1241" y="1914"/>
                  </a:lnTo>
                  <a:lnTo>
                    <a:pt x="1210" y="1916"/>
                  </a:lnTo>
                  <a:lnTo>
                    <a:pt x="1057" y="1916"/>
                  </a:lnTo>
                  <a:lnTo>
                    <a:pt x="1024" y="1913"/>
                  </a:lnTo>
                  <a:lnTo>
                    <a:pt x="992" y="1905"/>
                  </a:lnTo>
                  <a:lnTo>
                    <a:pt x="962" y="1891"/>
                  </a:lnTo>
                  <a:lnTo>
                    <a:pt x="936" y="1872"/>
                  </a:lnTo>
                  <a:lnTo>
                    <a:pt x="913" y="1849"/>
                  </a:lnTo>
                  <a:lnTo>
                    <a:pt x="895" y="1823"/>
                  </a:lnTo>
                  <a:lnTo>
                    <a:pt x="880" y="1794"/>
                  </a:lnTo>
                  <a:lnTo>
                    <a:pt x="871" y="1761"/>
                  </a:lnTo>
                  <a:lnTo>
                    <a:pt x="868" y="1727"/>
                  </a:lnTo>
                  <a:lnTo>
                    <a:pt x="868" y="1575"/>
                  </a:lnTo>
                  <a:lnTo>
                    <a:pt x="871" y="1541"/>
                  </a:lnTo>
                  <a:lnTo>
                    <a:pt x="880" y="1510"/>
                  </a:lnTo>
                  <a:lnTo>
                    <a:pt x="895" y="1480"/>
                  </a:lnTo>
                  <a:lnTo>
                    <a:pt x="913" y="1454"/>
                  </a:lnTo>
                  <a:lnTo>
                    <a:pt x="936" y="1430"/>
                  </a:lnTo>
                  <a:lnTo>
                    <a:pt x="962" y="1412"/>
                  </a:lnTo>
                  <a:lnTo>
                    <a:pt x="992" y="1399"/>
                  </a:lnTo>
                  <a:lnTo>
                    <a:pt x="1024" y="1389"/>
                  </a:lnTo>
                  <a:lnTo>
                    <a:pt x="1057" y="1386"/>
                  </a:lnTo>
                  <a:lnTo>
                    <a:pt x="1210" y="1386"/>
                  </a:lnTo>
                  <a:lnTo>
                    <a:pt x="1236" y="1388"/>
                  </a:lnTo>
                  <a:lnTo>
                    <a:pt x="1262" y="1393"/>
                  </a:lnTo>
                  <a:lnTo>
                    <a:pt x="1287" y="1403"/>
                  </a:lnTo>
                  <a:lnTo>
                    <a:pt x="1428" y="1338"/>
                  </a:lnTo>
                  <a:lnTo>
                    <a:pt x="1428" y="1320"/>
                  </a:lnTo>
                  <a:lnTo>
                    <a:pt x="1431" y="1287"/>
                  </a:lnTo>
                  <a:lnTo>
                    <a:pt x="1440" y="1255"/>
                  </a:lnTo>
                  <a:lnTo>
                    <a:pt x="1454" y="1225"/>
                  </a:lnTo>
                  <a:lnTo>
                    <a:pt x="1473" y="1199"/>
                  </a:lnTo>
                  <a:lnTo>
                    <a:pt x="1495" y="1177"/>
                  </a:lnTo>
                  <a:lnTo>
                    <a:pt x="1521" y="1158"/>
                  </a:lnTo>
                  <a:lnTo>
                    <a:pt x="1551" y="1144"/>
                  </a:lnTo>
                  <a:lnTo>
                    <a:pt x="1582" y="1136"/>
                  </a:lnTo>
                  <a:lnTo>
                    <a:pt x="1616" y="1132"/>
                  </a:lnTo>
                  <a:lnTo>
                    <a:pt x="1710" y="1132"/>
                  </a:lnTo>
                  <a:lnTo>
                    <a:pt x="1817" y="1012"/>
                  </a:lnTo>
                  <a:lnTo>
                    <a:pt x="113" y="1012"/>
                  </a:lnTo>
                  <a:lnTo>
                    <a:pt x="87" y="1009"/>
                  </a:lnTo>
                  <a:lnTo>
                    <a:pt x="63" y="1000"/>
                  </a:lnTo>
                  <a:lnTo>
                    <a:pt x="42" y="987"/>
                  </a:lnTo>
                  <a:lnTo>
                    <a:pt x="25" y="970"/>
                  </a:lnTo>
                  <a:lnTo>
                    <a:pt x="12" y="949"/>
                  </a:lnTo>
                  <a:lnTo>
                    <a:pt x="3" y="925"/>
                  </a:lnTo>
                  <a:lnTo>
                    <a:pt x="0" y="899"/>
                  </a:lnTo>
                  <a:lnTo>
                    <a:pt x="0" y="112"/>
                  </a:lnTo>
                  <a:lnTo>
                    <a:pt x="3" y="87"/>
                  </a:lnTo>
                  <a:lnTo>
                    <a:pt x="12" y="62"/>
                  </a:lnTo>
                  <a:lnTo>
                    <a:pt x="25" y="42"/>
                  </a:lnTo>
                  <a:lnTo>
                    <a:pt x="42" y="24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43A0CA63-5291-5F87-CA5D-A92C763E9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6900" y="2511425"/>
              <a:ext cx="536575" cy="179388"/>
            </a:xfrm>
            <a:custGeom>
              <a:avLst/>
              <a:gdLst>
                <a:gd name="T0" fmla="*/ 1653 w 2361"/>
                <a:gd name="T1" fmla="*/ 293 h 787"/>
                <a:gd name="T2" fmla="*/ 1630 w 2361"/>
                <a:gd name="T3" fmla="*/ 338 h 787"/>
                <a:gd name="T4" fmla="*/ 1642 w 2361"/>
                <a:gd name="T5" fmla="*/ 427 h 787"/>
                <a:gd name="T6" fmla="*/ 1687 w 2361"/>
                <a:gd name="T7" fmla="*/ 450 h 787"/>
                <a:gd name="T8" fmla="*/ 2057 w 2361"/>
                <a:gd name="T9" fmla="*/ 439 h 787"/>
                <a:gd name="T10" fmla="*/ 2080 w 2361"/>
                <a:gd name="T11" fmla="*/ 394 h 787"/>
                <a:gd name="T12" fmla="*/ 2069 w 2361"/>
                <a:gd name="T13" fmla="*/ 304 h 787"/>
                <a:gd name="T14" fmla="*/ 2024 w 2361"/>
                <a:gd name="T15" fmla="*/ 281 h 787"/>
                <a:gd name="T16" fmla="*/ 1108 w 2361"/>
                <a:gd name="T17" fmla="*/ 284 h 787"/>
                <a:gd name="T18" fmla="*/ 1071 w 2361"/>
                <a:gd name="T19" fmla="*/ 321 h 787"/>
                <a:gd name="T20" fmla="*/ 1071 w 2361"/>
                <a:gd name="T21" fmla="*/ 410 h 787"/>
                <a:gd name="T22" fmla="*/ 1108 w 2361"/>
                <a:gd name="T23" fmla="*/ 447 h 787"/>
                <a:gd name="T24" fmla="*/ 1197 w 2361"/>
                <a:gd name="T25" fmla="*/ 447 h 787"/>
                <a:gd name="T26" fmla="*/ 1234 w 2361"/>
                <a:gd name="T27" fmla="*/ 410 h 787"/>
                <a:gd name="T28" fmla="*/ 1234 w 2361"/>
                <a:gd name="T29" fmla="*/ 321 h 787"/>
                <a:gd name="T30" fmla="*/ 1197 w 2361"/>
                <a:gd name="T31" fmla="*/ 284 h 787"/>
                <a:gd name="T32" fmla="*/ 789 w 2361"/>
                <a:gd name="T33" fmla="*/ 281 h 787"/>
                <a:gd name="T34" fmla="*/ 742 w 2361"/>
                <a:gd name="T35" fmla="*/ 305 h 787"/>
                <a:gd name="T36" fmla="*/ 731 w 2361"/>
                <a:gd name="T37" fmla="*/ 391 h 787"/>
                <a:gd name="T38" fmla="*/ 755 w 2361"/>
                <a:gd name="T39" fmla="*/ 438 h 787"/>
                <a:gd name="T40" fmla="*/ 841 w 2361"/>
                <a:gd name="T41" fmla="*/ 450 h 787"/>
                <a:gd name="T42" fmla="*/ 888 w 2361"/>
                <a:gd name="T43" fmla="*/ 426 h 787"/>
                <a:gd name="T44" fmla="*/ 899 w 2361"/>
                <a:gd name="T45" fmla="*/ 340 h 787"/>
                <a:gd name="T46" fmla="*/ 876 w 2361"/>
                <a:gd name="T47" fmla="*/ 293 h 787"/>
                <a:gd name="T48" fmla="*/ 789 w 2361"/>
                <a:gd name="T49" fmla="*/ 281 h 787"/>
                <a:gd name="T50" fmla="*/ 367 w 2361"/>
                <a:gd name="T51" fmla="*/ 237 h 787"/>
                <a:gd name="T52" fmla="*/ 305 w 2361"/>
                <a:gd name="T53" fmla="*/ 287 h 787"/>
                <a:gd name="T54" fmla="*/ 281 w 2361"/>
                <a:gd name="T55" fmla="*/ 365 h 787"/>
                <a:gd name="T56" fmla="*/ 305 w 2361"/>
                <a:gd name="T57" fmla="*/ 445 h 787"/>
                <a:gd name="T58" fmla="*/ 367 w 2361"/>
                <a:gd name="T59" fmla="*/ 495 h 787"/>
                <a:gd name="T60" fmla="*/ 450 w 2361"/>
                <a:gd name="T61" fmla="*/ 503 h 787"/>
                <a:gd name="T62" fmla="*/ 521 w 2361"/>
                <a:gd name="T63" fmla="*/ 465 h 787"/>
                <a:gd name="T64" fmla="*/ 559 w 2361"/>
                <a:gd name="T65" fmla="*/ 394 h 787"/>
                <a:gd name="T66" fmla="*/ 551 w 2361"/>
                <a:gd name="T67" fmla="*/ 311 h 787"/>
                <a:gd name="T68" fmla="*/ 500 w 2361"/>
                <a:gd name="T69" fmla="*/ 249 h 787"/>
                <a:gd name="T70" fmla="*/ 422 w 2361"/>
                <a:gd name="T71" fmla="*/ 225 h 787"/>
                <a:gd name="T72" fmla="*/ 2361 w 2361"/>
                <a:gd name="T73" fmla="*/ 787 h 787"/>
                <a:gd name="T74" fmla="*/ 2249 w 2361"/>
                <a:gd name="T75" fmla="*/ 717 h 787"/>
                <a:gd name="T76" fmla="*/ 2208 w 2361"/>
                <a:gd name="T77" fmla="*/ 630 h 787"/>
                <a:gd name="T78" fmla="*/ 2129 w 2361"/>
                <a:gd name="T79" fmla="*/ 575 h 787"/>
                <a:gd name="T80" fmla="*/ 1911 w 2361"/>
                <a:gd name="T81" fmla="*/ 562 h 787"/>
                <a:gd name="T82" fmla="*/ 1815 w 2361"/>
                <a:gd name="T83" fmla="*/ 588 h 787"/>
                <a:gd name="T84" fmla="*/ 1747 w 2361"/>
                <a:gd name="T85" fmla="*/ 656 h 787"/>
                <a:gd name="T86" fmla="*/ 1722 w 2361"/>
                <a:gd name="T87" fmla="*/ 751 h 787"/>
                <a:gd name="T88" fmla="*/ 0 w 2361"/>
                <a:gd name="T89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361" h="787">
                  <a:moveTo>
                    <a:pt x="1687" y="281"/>
                  </a:moveTo>
                  <a:lnTo>
                    <a:pt x="1669" y="284"/>
                  </a:lnTo>
                  <a:lnTo>
                    <a:pt x="1653" y="293"/>
                  </a:lnTo>
                  <a:lnTo>
                    <a:pt x="1642" y="304"/>
                  </a:lnTo>
                  <a:lnTo>
                    <a:pt x="1633" y="320"/>
                  </a:lnTo>
                  <a:lnTo>
                    <a:pt x="1630" y="338"/>
                  </a:lnTo>
                  <a:lnTo>
                    <a:pt x="1630" y="394"/>
                  </a:lnTo>
                  <a:lnTo>
                    <a:pt x="1633" y="412"/>
                  </a:lnTo>
                  <a:lnTo>
                    <a:pt x="1642" y="427"/>
                  </a:lnTo>
                  <a:lnTo>
                    <a:pt x="1653" y="439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4" y="450"/>
                  </a:lnTo>
                  <a:lnTo>
                    <a:pt x="2042" y="447"/>
                  </a:lnTo>
                  <a:lnTo>
                    <a:pt x="2057" y="439"/>
                  </a:lnTo>
                  <a:lnTo>
                    <a:pt x="2069" y="427"/>
                  </a:lnTo>
                  <a:lnTo>
                    <a:pt x="2077" y="412"/>
                  </a:lnTo>
                  <a:lnTo>
                    <a:pt x="2080" y="394"/>
                  </a:lnTo>
                  <a:lnTo>
                    <a:pt x="2080" y="338"/>
                  </a:lnTo>
                  <a:lnTo>
                    <a:pt x="2077" y="320"/>
                  </a:lnTo>
                  <a:lnTo>
                    <a:pt x="2069" y="304"/>
                  </a:lnTo>
                  <a:lnTo>
                    <a:pt x="2057" y="293"/>
                  </a:lnTo>
                  <a:lnTo>
                    <a:pt x="2042" y="284"/>
                  </a:lnTo>
                  <a:lnTo>
                    <a:pt x="2024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8" y="284"/>
                  </a:lnTo>
                  <a:lnTo>
                    <a:pt x="1092" y="293"/>
                  </a:lnTo>
                  <a:lnTo>
                    <a:pt x="1080" y="305"/>
                  </a:lnTo>
                  <a:lnTo>
                    <a:pt x="1071" y="321"/>
                  </a:lnTo>
                  <a:lnTo>
                    <a:pt x="1068" y="340"/>
                  </a:lnTo>
                  <a:lnTo>
                    <a:pt x="1068" y="391"/>
                  </a:lnTo>
                  <a:lnTo>
                    <a:pt x="1071" y="410"/>
                  </a:lnTo>
                  <a:lnTo>
                    <a:pt x="1080" y="426"/>
                  </a:lnTo>
                  <a:lnTo>
                    <a:pt x="1092" y="438"/>
                  </a:lnTo>
                  <a:lnTo>
                    <a:pt x="1108" y="447"/>
                  </a:lnTo>
                  <a:lnTo>
                    <a:pt x="1127" y="450"/>
                  </a:lnTo>
                  <a:lnTo>
                    <a:pt x="1178" y="450"/>
                  </a:lnTo>
                  <a:lnTo>
                    <a:pt x="1197" y="447"/>
                  </a:lnTo>
                  <a:lnTo>
                    <a:pt x="1213" y="438"/>
                  </a:lnTo>
                  <a:lnTo>
                    <a:pt x="1225" y="426"/>
                  </a:lnTo>
                  <a:lnTo>
                    <a:pt x="1234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4" y="321"/>
                  </a:lnTo>
                  <a:lnTo>
                    <a:pt x="1225" y="305"/>
                  </a:lnTo>
                  <a:lnTo>
                    <a:pt x="1213" y="293"/>
                  </a:lnTo>
                  <a:lnTo>
                    <a:pt x="1197" y="284"/>
                  </a:lnTo>
                  <a:lnTo>
                    <a:pt x="1178" y="281"/>
                  </a:lnTo>
                  <a:lnTo>
                    <a:pt x="1127" y="281"/>
                  </a:lnTo>
                  <a:close/>
                  <a:moveTo>
                    <a:pt x="789" y="281"/>
                  </a:moveTo>
                  <a:lnTo>
                    <a:pt x="771" y="284"/>
                  </a:lnTo>
                  <a:lnTo>
                    <a:pt x="755" y="293"/>
                  </a:lnTo>
                  <a:lnTo>
                    <a:pt x="742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2" y="426"/>
                  </a:lnTo>
                  <a:lnTo>
                    <a:pt x="755" y="438"/>
                  </a:lnTo>
                  <a:lnTo>
                    <a:pt x="771" y="447"/>
                  </a:lnTo>
                  <a:lnTo>
                    <a:pt x="789" y="450"/>
                  </a:lnTo>
                  <a:lnTo>
                    <a:pt x="841" y="450"/>
                  </a:lnTo>
                  <a:lnTo>
                    <a:pt x="859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899" y="391"/>
                  </a:lnTo>
                  <a:lnTo>
                    <a:pt x="899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59" y="284"/>
                  </a:lnTo>
                  <a:lnTo>
                    <a:pt x="841" y="281"/>
                  </a:lnTo>
                  <a:lnTo>
                    <a:pt x="789" y="281"/>
                  </a:lnTo>
                  <a:close/>
                  <a:moveTo>
                    <a:pt x="422" y="225"/>
                  </a:moveTo>
                  <a:lnTo>
                    <a:pt x="393" y="228"/>
                  </a:lnTo>
                  <a:lnTo>
                    <a:pt x="367" y="237"/>
                  </a:lnTo>
                  <a:lnTo>
                    <a:pt x="343" y="249"/>
                  </a:lnTo>
                  <a:lnTo>
                    <a:pt x="322" y="266"/>
                  </a:lnTo>
                  <a:lnTo>
                    <a:pt x="305" y="287"/>
                  </a:lnTo>
                  <a:lnTo>
                    <a:pt x="292" y="311"/>
                  </a:lnTo>
                  <a:lnTo>
                    <a:pt x="284" y="337"/>
                  </a:lnTo>
                  <a:lnTo>
                    <a:pt x="281" y="365"/>
                  </a:lnTo>
                  <a:lnTo>
                    <a:pt x="284" y="394"/>
                  </a:lnTo>
                  <a:lnTo>
                    <a:pt x="292" y="420"/>
                  </a:lnTo>
                  <a:lnTo>
                    <a:pt x="305" y="445"/>
                  </a:lnTo>
                  <a:lnTo>
                    <a:pt x="322" y="465"/>
                  </a:lnTo>
                  <a:lnTo>
                    <a:pt x="343" y="482"/>
                  </a:lnTo>
                  <a:lnTo>
                    <a:pt x="367" y="495"/>
                  </a:lnTo>
                  <a:lnTo>
                    <a:pt x="393" y="503"/>
                  </a:lnTo>
                  <a:lnTo>
                    <a:pt x="422" y="506"/>
                  </a:lnTo>
                  <a:lnTo>
                    <a:pt x="450" y="503"/>
                  </a:lnTo>
                  <a:lnTo>
                    <a:pt x="476" y="495"/>
                  </a:lnTo>
                  <a:lnTo>
                    <a:pt x="500" y="482"/>
                  </a:lnTo>
                  <a:lnTo>
                    <a:pt x="521" y="465"/>
                  </a:lnTo>
                  <a:lnTo>
                    <a:pt x="538" y="445"/>
                  </a:lnTo>
                  <a:lnTo>
                    <a:pt x="551" y="420"/>
                  </a:lnTo>
                  <a:lnTo>
                    <a:pt x="559" y="394"/>
                  </a:lnTo>
                  <a:lnTo>
                    <a:pt x="562" y="365"/>
                  </a:lnTo>
                  <a:lnTo>
                    <a:pt x="559" y="337"/>
                  </a:lnTo>
                  <a:lnTo>
                    <a:pt x="551" y="311"/>
                  </a:lnTo>
                  <a:lnTo>
                    <a:pt x="538" y="287"/>
                  </a:lnTo>
                  <a:lnTo>
                    <a:pt x="521" y="266"/>
                  </a:lnTo>
                  <a:lnTo>
                    <a:pt x="500" y="249"/>
                  </a:lnTo>
                  <a:lnTo>
                    <a:pt x="476" y="237"/>
                  </a:lnTo>
                  <a:lnTo>
                    <a:pt x="450" y="228"/>
                  </a:lnTo>
                  <a:lnTo>
                    <a:pt x="422" y="225"/>
                  </a:lnTo>
                  <a:close/>
                  <a:moveTo>
                    <a:pt x="0" y="0"/>
                  </a:moveTo>
                  <a:lnTo>
                    <a:pt x="2361" y="0"/>
                  </a:lnTo>
                  <a:lnTo>
                    <a:pt x="2361" y="787"/>
                  </a:lnTo>
                  <a:lnTo>
                    <a:pt x="2252" y="787"/>
                  </a:lnTo>
                  <a:lnTo>
                    <a:pt x="2252" y="751"/>
                  </a:lnTo>
                  <a:lnTo>
                    <a:pt x="2249" y="717"/>
                  </a:lnTo>
                  <a:lnTo>
                    <a:pt x="2240" y="686"/>
                  </a:lnTo>
                  <a:lnTo>
                    <a:pt x="2226" y="656"/>
                  </a:lnTo>
                  <a:lnTo>
                    <a:pt x="2208" y="630"/>
                  </a:lnTo>
                  <a:lnTo>
                    <a:pt x="2185" y="606"/>
                  </a:lnTo>
                  <a:lnTo>
                    <a:pt x="2158" y="588"/>
                  </a:lnTo>
                  <a:lnTo>
                    <a:pt x="2129" y="575"/>
                  </a:lnTo>
                  <a:lnTo>
                    <a:pt x="2097" y="565"/>
                  </a:lnTo>
                  <a:lnTo>
                    <a:pt x="2063" y="562"/>
                  </a:lnTo>
                  <a:lnTo>
                    <a:pt x="1911" y="562"/>
                  </a:lnTo>
                  <a:lnTo>
                    <a:pt x="1876" y="565"/>
                  </a:lnTo>
                  <a:lnTo>
                    <a:pt x="1844" y="575"/>
                  </a:lnTo>
                  <a:lnTo>
                    <a:pt x="1815" y="588"/>
                  </a:lnTo>
                  <a:lnTo>
                    <a:pt x="1788" y="606"/>
                  </a:lnTo>
                  <a:lnTo>
                    <a:pt x="1766" y="630"/>
                  </a:lnTo>
                  <a:lnTo>
                    <a:pt x="1747" y="656"/>
                  </a:lnTo>
                  <a:lnTo>
                    <a:pt x="1734" y="686"/>
                  </a:lnTo>
                  <a:lnTo>
                    <a:pt x="1725" y="717"/>
                  </a:lnTo>
                  <a:lnTo>
                    <a:pt x="1722" y="751"/>
                  </a:lnTo>
                  <a:lnTo>
                    <a:pt x="1722" y="787"/>
                  </a:lnTo>
                  <a:lnTo>
                    <a:pt x="0" y="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B5AE0708-928E-38ED-A35E-C42FDD116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53750" y="2665413"/>
              <a:ext cx="415925" cy="287338"/>
            </a:xfrm>
            <a:custGeom>
              <a:avLst/>
              <a:gdLst>
                <a:gd name="T0" fmla="*/ 1737 w 1831"/>
                <a:gd name="T1" fmla="*/ 572 h 1271"/>
                <a:gd name="T2" fmla="*/ 1805 w 1831"/>
                <a:gd name="T3" fmla="*/ 626 h 1271"/>
                <a:gd name="T4" fmla="*/ 1831 w 1831"/>
                <a:gd name="T5" fmla="*/ 712 h 1271"/>
                <a:gd name="T6" fmla="*/ 1805 w 1831"/>
                <a:gd name="T7" fmla="*/ 798 h 1271"/>
                <a:gd name="T8" fmla="*/ 1737 w 1831"/>
                <a:gd name="T9" fmla="*/ 852 h 1271"/>
                <a:gd name="T10" fmla="*/ 1647 w 1831"/>
                <a:gd name="T11" fmla="*/ 861 h 1271"/>
                <a:gd name="T12" fmla="*/ 1570 w 1831"/>
                <a:gd name="T13" fmla="*/ 820 h 1271"/>
                <a:gd name="T14" fmla="*/ 1529 w 1831"/>
                <a:gd name="T15" fmla="*/ 743 h 1271"/>
                <a:gd name="T16" fmla="*/ 1537 w 1831"/>
                <a:gd name="T17" fmla="*/ 653 h 1271"/>
                <a:gd name="T18" fmla="*/ 1592 w 1831"/>
                <a:gd name="T19" fmla="*/ 585 h 1271"/>
                <a:gd name="T20" fmla="*/ 1678 w 1831"/>
                <a:gd name="T21" fmla="*/ 559 h 1271"/>
                <a:gd name="T22" fmla="*/ 1215 w 1831"/>
                <a:gd name="T23" fmla="*/ 2 h 1271"/>
                <a:gd name="T24" fmla="*/ 1261 w 1831"/>
                <a:gd name="T25" fmla="*/ 38 h 1271"/>
                <a:gd name="T26" fmla="*/ 1271 w 1831"/>
                <a:gd name="T27" fmla="*/ 228 h 1271"/>
                <a:gd name="T28" fmla="*/ 1511 w 1831"/>
                <a:gd name="T29" fmla="*/ 521 h 1271"/>
                <a:gd name="T30" fmla="*/ 1199 w 1831"/>
                <a:gd name="T31" fmla="*/ 304 h 1271"/>
                <a:gd name="T32" fmla="*/ 862 w 1831"/>
                <a:gd name="T33" fmla="*/ 518 h 1271"/>
                <a:gd name="T34" fmla="*/ 864 w 1831"/>
                <a:gd name="T35" fmla="*/ 575 h 1271"/>
                <a:gd name="T36" fmla="*/ 1425 w 1831"/>
                <a:gd name="T37" fmla="*/ 686 h 1271"/>
                <a:gd name="T38" fmla="*/ 1426 w 1831"/>
                <a:gd name="T39" fmla="*/ 736 h 1271"/>
                <a:gd name="T40" fmla="*/ 861 w 1831"/>
                <a:gd name="T41" fmla="*/ 707 h 1271"/>
                <a:gd name="T42" fmla="*/ 826 w 1831"/>
                <a:gd name="T43" fmla="*/ 752 h 1271"/>
                <a:gd name="T44" fmla="*/ 635 w 1831"/>
                <a:gd name="T45" fmla="*/ 763 h 1271"/>
                <a:gd name="T46" fmla="*/ 585 w 1831"/>
                <a:gd name="T47" fmla="*/ 743 h 1271"/>
                <a:gd name="T48" fmla="*/ 306 w 1831"/>
                <a:gd name="T49" fmla="*/ 857 h 1271"/>
                <a:gd name="T50" fmla="*/ 888 w 1831"/>
                <a:gd name="T51" fmla="*/ 989 h 1271"/>
                <a:gd name="T52" fmla="*/ 941 w 1831"/>
                <a:gd name="T53" fmla="*/ 966 h 1271"/>
                <a:gd name="T54" fmla="*/ 1126 w 1831"/>
                <a:gd name="T55" fmla="*/ 974 h 1271"/>
                <a:gd name="T56" fmla="*/ 1454 w 1831"/>
                <a:gd name="T57" fmla="*/ 830 h 1271"/>
                <a:gd name="T58" fmla="*/ 1170 w 1831"/>
                <a:gd name="T59" fmla="*/ 1085 h 1271"/>
                <a:gd name="T60" fmla="*/ 1159 w 1831"/>
                <a:gd name="T61" fmla="*/ 1234 h 1271"/>
                <a:gd name="T62" fmla="*/ 1114 w 1831"/>
                <a:gd name="T63" fmla="*/ 1269 h 1271"/>
                <a:gd name="T64" fmla="*/ 920 w 1831"/>
                <a:gd name="T65" fmla="*/ 1269 h 1271"/>
                <a:gd name="T66" fmla="*/ 875 w 1831"/>
                <a:gd name="T67" fmla="*/ 1234 h 1271"/>
                <a:gd name="T68" fmla="*/ 864 w 1831"/>
                <a:gd name="T69" fmla="*/ 1127 h 1271"/>
                <a:gd name="T70" fmla="*/ 282 w 1831"/>
                <a:gd name="T71" fmla="*/ 995 h 1271"/>
                <a:gd name="T72" fmla="*/ 229 w 1831"/>
                <a:gd name="T73" fmla="*/ 1017 h 1271"/>
                <a:gd name="T74" fmla="*/ 37 w 1831"/>
                <a:gd name="T75" fmla="*/ 1007 h 1271"/>
                <a:gd name="T76" fmla="*/ 2 w 1831"/>
                <a:gd name="T77" fmla="*/ 961 h 1271"/>
                <a:gd name="T78" fmla="*/ 2 w 1831"/>
                <a:gd name="T79" fmla="*/ 768 h 1271"/>
                <a:gd name="T80" fmla="*/ 37 w 1831"/>
                <a:gd name="T81" fmla="*/ 723 h 1271"/>
                <a:gd name="T82" fmla="*/ 229 w 1831"/>
                <a:gd name="T83" fmla="*/ 712 h 1271"/>
                <a:gd name="T84" fmla="*/ 280 w 1831"/>
                <a:gd name="T85" fmla="*/ 731 h 1271"/>
                <a:gd name="T86" fmla="*/ 559 w 1831"/>
                <a:gd name="T87" fmla="*/ 533 h 1271"/>
                <a:gd name="T88" fmla="*/ 581 w 1831"/>
                <a:gd name="T89" fmla="*/ 480 h 1271"/>
                <a:gd name="T90" fmla="*/ 635 w 1831"/>
                <a:gd name="T91" fmla="*/ 457 h 1271"/>
                <a:gd name="T92" fmla="*/ 967 w 1831"/>
                <a:gd name="T93" fmla="*/ 237 h 1271"/>
                <a:gd name="T94" fmla="*/ 969 w 1831"/>
                <a:gd name="T95" fmla="*/ 56 h 1271"/>
                <a:gd name="T96" fmla="*/ 1004 w 1831"/>
                <a:gd name="T97" fmla="*/ 11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31" h="1271">
                  <a:moveTo>
                    <a:pt x="1678" y="559"/>
                  </a:moveTo>
                  <a:lnTo>
                    <a:pt x="1708" y="562"/>
                  </a:lnTo>
                  <a:lnTo>
                    <a:pt x="1737" y="572"/>
                  </a:lnTo>
                  <a:lnTo>
                    <a:pt x="1763" y="585"/>
                  </a:lnTo>
                  <a:lnTo>
                    <a:pt x="1786" y="604"/>
                  </a:lnTo>
                  <a:lnTo>
                    <a:pt x="1805" y="626"/>
                  </a:lnTo>
                  <a:lnTo>
                    <a:pt x="1818" y="653"/>
                  </a:lnTo>
                  <a:lnTo>
                    <a:pt x="1828" y="681"/>
                  </a:lnTo>
                  <a:lnTo>
                    <a:pt x="1831" y="712"/>
                  </a:lnTo>
                  <a:lnTo>
                    <a:pt x="1828" y="743"/>
                  </a:lnTo>
                  <a:lnTo>
                    <a:pt x="1818" y="771"/>
                  </a:lnTo>
                  <a:lnTo>
                    <a:pt x="1805" y="798"/>
                  </a:lnTo>
                  <a:lnTo>
                    <a:pt x="1786" y="820"/>
                  </a:lnTo>
                  <a:lnTo>
                    <a:pt x="1763" y="839"/>
                  </a:lnTo>
                  <a:lnTo>
                    <a:pt x="1737" y="852"/>
                  </a:lnTo>
                  <a:lnTo>
                    <a:pt x="1708" y="861"/>
                  </a:lnTo>
                  <a:lnTo>
                    <a:pt x="1678" y="864"/>
                  </a:lnTo>
                  <a:lnTo>
                    <a:pt x="1647" y="861"/>
                  </a:lnTo>
                  <a:lnTo>
                    <a:pt x="1619" y="852"/>
                  </a:lnTo>
                  <a:lnTo>
                    <a:pt x="1592" y="839"/>
                  </a:lnTo>
                  <a:lnTo>
                    <a:pt x="1570" y="820"/>
                  </a:lnTo>
                  <a:lnTo>
                    <a:pt x="1551" y="798"/>
                  </a:lnTo>
                  <a:lnTo>
                    <a:pt x="1537" y="771"/>
                  </a:lnTo>
                  <a:lnTo>
                    <a:pt x="1529" y="743"/>
                  </a:lnTo>
                  <a:lnTo>
                    <a:pt x="1526" y="712"/>
                  </a:lnTo>
                  <a:lnTo>
                    <a:pt x="1529" y="681"/>
                  </a:lnTo>
                  <a:lnTo>
                    <a:pt x="1537" y="653"/>
                  </a:lnTo>
                  <a:lnTo>
                    <a:pt x="1551" y="626"/>
                  </a:lnTo>
                  <a:lnTo>
                    <a:pt x="1570" y="604"/>
                  </a:lnTo>
                  <a:lnTo>
                    <a:pt x="1592" y="585"/>
                  </a:lnTo>
                  <a:lnTo>
                    <a:pt x="1619" y="572"/>
                  </a:lnTo>
                  <a:lnTo>
                    <a:pt x="1647" y="562"/>
                  </a:lnTo>
                  <a:lnTo>
                    <a:pt x="1678" y="559"/>
                  </a:lnTo>
                  <a:close/>
                  <a:moveTo>
                    <a:pt x="1043" y="0"/>
                  </a:moveTo>
                  <a:lnTo>
                    <a:pt x="1195" y="0"/>
                  </a:lnTo>
                  <a:lnTo>
                    <a:pt x="1215" y="2"/>
                  </a:lnTo>
                  <a:lnTo>
                    <a:pt x="1233" y="11"/>
                  </a:lnTo>
                  <a:lnTo>
                    <a:pt x="1249" y="22"/>
                  </a:lnTo>
                  <a:lnTo>
                    <a:pt x="1261" y="38"/>
                  </a:lnTo>
                  <a:lnTo>
                    <a:pt x="1269" y="56"/>
                  </a:lnTo>
                  <a:lnTo>
                    <a:pt x="1271" y="76"/>
                  </a:lnTo>
                  <a:lnTo>
                    <a:pt x="1271" y="228"/>
                  </a:lnTo>
                  <a:lnTo>
                    <a:pt x="1271" y="232"/>
                  </a:lnTo>
                  <a:lnTo>
                    <a:pt x="1538" y="500"/>
                  </a:lnTo>
                  <a:lnTo>
                    <a:pt x="1511" y="521"/>
                  </a:lnTo>
                  <a:lnTo>
                    <a:pt x="1487" y="545"/>
                  </a:lnTo>
                  <a:lnTo>
                    <a:pt x="1467" y="572"/>
                  </a:lnTo>
                  <a:lnTo>
                    <a:pt x="1199" y="304"/>
                  </a:lnTo>
                  <a:lnTo>
                    <a:pt x="1195" y="305"/>
                  </a:lnTo>
                  <a:lnTo>
                    <a:pt x="1051" y="305"/>
                  </a:lnTo>
                  <a:lnTo>
                    <a:pt x="862" y="518"/>
                  </a:lnTo>
                  <a:lnTo>
                    <a:pt x="864" y="525"/>
                  </a:lnTo>
                  <a:lnTo>
                    <a:pt x="864" y="533"/>
                  </a:lnTo>
                  <a:lnTo>
                    <a:pt x="864" y="575"/>
                  </a:lnTo>
                  <a:lnTo>
                    <a:pt x="1437" y="635"/>
                  </a:lnTo>
                  <a:lnTo>
                    <a:pt x="1430" y="660"/>
                  </a:lnTo>
                  <a:lnTo>
                    <a:pt x="1425" y="686"/>
                  </a:lnTo>
                  <a:lnTo>
                    <a:pt x="1424" y="712"/>
                  </a:lnTo>
                  <a:lnTo>
                    <a:pt x="1424" y="725"/>
                  </a:lnTo>
                  <a:lnTo>
                    <a:pt x="1426" y="736"/>
                  </a:lnTo>
                  <a:lnTo>
                    <a:pt x="864" y="677"/>
                  </a:lnTo>
                  <a:lnTo>
                    <a:pt x="864" y="687"/>
                  </a:lnTo>
                  <a:lnTo>
                    <a:pt x="861" y="707"/>
                  </a:lnTo>
                  <a:lnTo>
                    <a:pt x="854" y="725"/>
                  </a:lnTo>
                  <a:lnTo>
                    <a:pt x="842" y="741"/>
                  </a:lnTo>
                  <a:lnTo>
                    <a:pt x="826" y="752"/>
                  </a:lnTo>
                  <a:lnTo>
                    <a:pt x="808" y="760"/>
                  </a:lnTo>
                  <a:lnTo>
                    <a:pt x="788" y="763"/>
                  </a:lnTo>
                  <a:lnTo>
                    <a:pt x="635" y="763"/>
                  </a:lnTo>
                  <a:lnTo>
                    <a:pt x="616" y="761"/>
                  </a:lnTo>
                  <a:lnTo>
                    <a:pt x="599" y="753"/>
                  </a:lnTo>
                  <a:lnTo>
                    <a:pt x="585" y="743"/>
                  </a:lnTo>
                  <a:lnTo>
                    <a:pt x="573" y="729"/>
                  </a:lnTo>
                  <a:lnTo>
                    <a:pt x="306" y="850"/>
                  </a:lnTo>
                  <a:lnTo>
                    <a:pt x="306" y="857"/>
                  </a:lnTo>
                  <a:lnTo>
                    <a:pt x="868" y="1022"/>
                  </a:lnTo>
                  <a:lnTo>
                    <a:pt x="875" y="1004"/>
                  </a:lnTo>
                  <a:lnTo>
                    <a:pt x="888" y="989"/>
                  </a:lnTo>
                  <a:lnTo>
                    <a:pt x="902" y="976"/>
                  </a:lnTo>
                  <a:lnTo>
                    <a:pt x="920" y="969"/>
                  </a:lnTo>
                  <a:lnTo>
                    <a:pt x="941" y="966"/>
                  </a:lnTo>
                  <a:lnTo>
                    <a:pt x="1094" y="966"/>
                  </a:lnTo>
                  <a:lnTo>
                    <a:pt x="1111" y="968"/>
                  </a:lnTo>
                  <a:lnTo>
                    <a:pt x="1126" y="974"/>
                  </a:lnTo>
                  <a:lnTo>
                    <a:pt x="1140" y="982"/>
                  </a:lnTo>
                  <a:lnTo>
                    <a:pt x="1440" y="799"/>
                  </a:lnTo>
                  <a:lnTo>
                    <a:pt x="1454" y="830"/>
                  </a:lnTo>
                  <a:lnTo>
                    <a:pt x="1472" y="859"/>
                  </a:lnTo>
                  <a:lnTo>
                    <a:pt x="1493" y="885"/>
                  </a:lnTo>
                  <a:lnTo>
                    <a:pt x="1170" y="1085"/>
                  </a:lnTo>
                  <a:lnTo>
                    <a:pt x="1170" y="1195"/>
                  </a:lnTo>
                  <a:lnTo>
                    <a:pt x="1167" y="1215"/>
                  </a:lnTo>
                  <a:lnTo>
                    <a:pt x="1159" y="1234"/>
                  </a:lnTo>
                  <a:lnTo>
                    <a:pt x="1148" y="1249"/>
                  </a:lnTo>
                  <a:lnTo>
                    <a:pt x="1132" y="1260"/>
                  </a:lnTo>
                  <a:lnTo>
                    <a:pt x="1114" y="1269"/>
                  </a:lnTo>
                  <a:lnTo>
                    <a:pt x="1094" y="1271"/>
                  </a:lnTo>
                  <a:lnTo>
                    <a:pt x="941" y="1271"/>
                  </a:lnTo>
                  <a:lnTo>
                    <a:pt x="920" y="1269"/>
                  </a:lnTo>
                  <a:lnTo>
                    <a:pt x="902" y="1260"/>
                  </a:lnTo>
                  <a:lnTo>
                    <a:pt x="887" y="1249"/>
                  </a:lnTo>
                  <a:lnTo>
                    <a:pt x="875" y="1234"/>
                  </a:lnTo>
                  <a:lnTo>
                    <a:pt x="868" y="1215"/>
                  </a:lnTo>
                  <a:lnTo>
                    <a:pt x="864" y="1195"/>
                  </a:lnTo>
                  <a:lnTo>
                    <a:pt x="864" y="1127"/>
                  </a:lnTo>
                  <a:lnTo>
                    <a:pt x="301" y="961"/>
                  </a:lnTo>
                  <a:lnTo>
                    <a:pt x="294" y="979"/>
                  </a:lnTo>
                  <a:lnTo>
                    <a:pt x="282" y="995"/>
                  </a:lnTo>
                  <a:lnTo>
                    <a:pt x="267" y="1007"/>
                  </a:lnTo>
                  <a:lnTo>
                    <a:pt x="249" y="1014"/>
                  </a:lnTo>
                  <a:lnTo>
                    <a:pt x="229" y="1017"/>
                  </a:lnTo>
                  <a:lnTo>
                    <a:pt x="76" y="1017"/>
                  </a:lnTo>
                  <a:lnTo>
                    <a:pt x="56" y="1014"/>
                  </a:lnTo>
                  <a:lnTo>
                    <a:pt x="37" y="1007"/>
                  </a:lnTo>
                  <a:lnTo>
                    <a:pt x="23" y="994"/>
                  </a:lnTo>
                  <a:lnTo>
                    <a:pt x="11" y="979"/>
                  </a:lnTo>
                  <a:lnTo>
                    <a:pt x="2" y="961"/>
                  </a:lnTo>
                  <a:lnTo>
                    <a:pt x="0" y="940"/>
                  </a:lnTo>
                  <a:lnTo>
                    <a:pt x="0" y="788"/>
                  </a:lnTo>
                  <a:lnTo>
                    <a:pt x="2" y="768"/>
                  </a:lnTo>
                  <a:lnTo>
                    <a:pt x="11" y="750"/>
                  </a:lnTo>
                  <a:lnTo>
                    <a:pt x="23" y="734"/>
                  </a:lnTo>
                  <a:lnTo>
                    <a:pt x="37" y="723"/>
                  </a:lnTo>
                  <a:lnTo>
                    <a:pt x="56" y="714"/>
                  </a:lnTo>
                  <a:lnTo>
                    <a:pt x="76" y="712"/>
                  </a:lnTo>
                  <a:lnTo>
                    <a:pt x="229" y="712"/>
                  </a:lnTo>
                  <a:lnTo>
                    <a:pt x="248" y="714"/>
                  </a:lnTo>
                  <a:lnTo>
                    <a:pt x="265" y="720"/>
                  </a:lnTo>
                  <a:lnTo>
                    <a:pt x="280" y="731"/>
                  </a:lnTo>
                  <a:lnTo>
                    <a:pt x="292" y="745"/>
                  </a:lnTo>
                  <a:lnTo>
                    <a:pt x="559" y="623"/>
                  </a:lnTo>
                  <a:lnTo>
                    <a:pt x="559" y="533"/>
                  </a:lnTo>
                  <a:lnTo>
                    <a:pt x="562" y="513"/>
                  </a:lnTo>
                  <a:lnTo>
                    <a:pt x="570" y="495"/>
                  </a:lnTo>
                  <a:lnTo>
                    <a:pt x="581" y="480"/>
                  </a:lnTo>
                  <a:lnTo>
                    <a:pt x="597" y="468"/>
                  </a:lnTo>
                  <a:lnTo>
                    <a:pt x="615" y="461"/>
                  </a:lnTo>
                  <a:lnTo>
                    <a:pt x="635" y="457"/>
                  </a:lnTo>
                  <a:lnTo>
                    <a:pt x="780" y="457"/>
                  </a:lnTo>
                  <a:lnTo>
                    <a:pt x="968" y="245"/>
                  </a:lnTo>
                  <a:lnTo>
                    <a:pt x="967" y="237"/>
                  </a:lnTo>
                  <a:lnTo>
                    <a:pt x="966" y="228"/>
                  </a:lnTo>
                  <a:lnTo>
                    <a:pt x="966" y="76"/>
                  </a:lnTo>
                  <a:lnTo>
                    <a:pt x="969" y="56"/>
                  </a:lnTo>
                  <a:lnTo>
                    <a:pt x="976" y="38"/>
                  </a:lnTo>
                  <a:lnTo>
                    <a:pt x="988" y="22"/>
                  </a:lnTo>
                  <a:lnTo>
                    <a:pt x="1004" y="11"/>
                  </a:lnTo>
                  <a:lnTo>
                    <a:pt x="1022" y="2"/>
                  </a:lnTo>
                  <a:lnTo>
                    <a:pt x="1043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59AF5E0-CB81-9D34-7DB4-52A2634405CA}"/>
              </a:ext>
            </a:extLst>
          </p:cNvPr>
          <p:cNvSpPr txBox="1">
            <a:spLocks/>
          </p:cNvSpPr>
          <p:nvPr/>
        </p:nvSpPr>
        <p:spPr>
          <a:xfrm>
            <a:off x="6443155" y="2355389"/>
            <a:ext cx="1984667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ctr" eaLnBrk="0" hangingPunct="0">
              <a:defRPr sz="1200"/>
            </a:lvl1pPr>
          </a:lstStyle>
          <a:p>
            <a:r>
              <a:rPr lang="en-US">
                <a:latin typeface="Avenir Next" panose="020B0503020202020204" pitchFamily="34" charset="0"/>
              </a:rPr>
              <a:t>GeoAnalytics Server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347A0-9D21-DBB8-1298-280E3B7EA24B}"/>
              </a:ext>
            </a:extLst>
          </p:cNvPr>
          <p:cNvSpPr txBox="1">
            <a:spLocks/>
          </p:cNvSpPr>
          <p:nvPr/>
        </p:nvSpPr>
        <p:spPr>
          <a:xfrm>
            <a:off x="3938728" y="2292428"/>
            <a:ext cx="1060166" cy="33280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ctr" eaLnBrk="0" hangingPunct="0">
              <a:defRPr sz="1200"/>
            </a:lvl1pPr>
          </a:lstStyle>
          <a:p>
            <a:r>
              <a:rPr lang="en-US">
                <a:latin typeface="Avenir Next" panose="020B0503020202020204" pitchFamily="34" charset="0"/>
              </a:rPr>
              <a:t>Image Server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D33963-A222-A64C-5779-056AD1B99F10}"/>
              </a:ext>
            </a:extLst>
          </p:cNvPr>
          <p:cNvGrpSpPr/>
          <p:nvPr/>
        </p:nvGrpSpPr>
        <p:grpSpPr>
          <a:xfrm>
            <a:off x="3849948" y="1576027"/>
            <a:ext cx="967863" cy="820411"/>
            <a:chOff x="4589398" y="2540627"/>
            <a:chExt cx="635794" cy="530066"/>
          </a:xfrm>
        </p:grpSpPr>
        <p:sp useBgFill="1">
          <p:nvSpPr>
            <p:cNvPr id="22" name="Freeform 5">
              <a:extLst>
                <a:ext uri="{FF2B5EF4-FFF2-40B4-BE49-F238E27FC236}">
                  <a16:creationId xmlns:a16="http://schemas.microsoft.com/office/drawing/2014/main" id="{3EC13375-1EDB-3F33-4DCA-801806E6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398" y="2540627"/>
              <a:ext cx="635794" cy="530066"/>
            </a:xfrm>
            <a:custGeom>
              <a:avLst/>
              <a:gdLst>
                <a:gd name="T0" fmla="*/ 6092 w 6267"/>
                <a:gd name="T1" fmla="*/ 1742 h 5334"/>
                <a:gd name="T2" fmla="*/ 6133 w 6267"/>
                <a:gd name="T3" fmla="*/ 1600 h 5334"/>
                <a:gd name="T4" fmla="*/ 6133 w 6267"/>
                <a:gd name="T5" fmla="*/ 267 h 5334"/>
                <a:gd name="T6" fmla="*/ 5867 w 6267"/>
                <a:gd name="T7" fmla="*/ 0 h 5334"/>
                <a:gd name="T8" fmla="*/ 267 w 6267"/>
                <a:gd name="T9" fmla="*/ 0 h 5334"/>
                <a:gd name="T10" fmla="*/ 0 w 6267"/>
                <a:gd name="T11" fmla="*/ 267 h 5334"/>
                <a:gd name="T12" fmla="*/ 0 w 6267"/>
                <a:gd name="T13" fmla="*/ 2134 h 5334"/>
                <a:gd name="T14" fmla="*/ 267 w 6267"/>
                <a:gd name="T15" fmla="*/ 2400 h 5334"/>
                <a:gd name="T16" fmla="*/ 2533 w 6267"/>
                <a:gd name="T17" fmla="*/ 2400 h 5334"/>
                <a:gd name="T18" fmla="*/ 2533 w 6267"/>
                <a:gd name="T19" fmla="*/ 4800 h 5334"/>
                <a:gd name="T20" fmla="*/ 3067 w 6267"/>
                <a:gd name="T21" fmla="*/ 5334 h 5334"/>
                <a:gd name="T22" fmla="*/ 5733 w 6267"/>
                <a:gd name="T23" fmla="*/ 5334 h 5334"/>
                <a:gd name="T24" fmla="*/ 6267 w 6267"/>
                <a:gd name="T25" fmla="*/ 4800 h 5334"/>
                <a:gd name="T26" fmla="*/ 6267 w 6267"/>
                <a:gd name="T27" fmla="*/ 2134 h 5334"/>
                <a:gd name="T28" fmla="*/ 6092 w 6267"/>
                <a:gd name="T29" fmla="*/ 1742 h 5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67" h="5334">
                  <a:moveTo>
                    <a:pt x="6092" y="1742"/>
                  </a:moveTo>
                  <a:cubicBezTo>
                    <a:pt x="6119" y="1699"/>
                    <a:pt x="6133" y="1650"/>
                    <a:pt x="6133" y="1600"/>
                  </a:cubicBezTo>
                  <a:cubicBezTo>
                    <a:pt x="6133" y="267"/>
                    <a:pt x="6133" y="267"/>
                    <a:pt x="6133" y="267"/>
                  </a:cubicBezTo>
                  <a:cubicBezTo>
                    <a:pt x="6133" y="120"/>
                    <a:pt x="6014" y="0"/>
                    <a:pt x="5867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119" y="0"/>
                    <a:pt x="0" y="120"/>
                    <a:pt x="0" y="267"/>
                  </a:cubicBezTo>
                  <a:cubicBezTo>
                    <a:pt x="0" y="2134"/>
                    <a:pt x="0" y="2134"/>
                    <a:pt x="0" y="2134"/>
                  </a:cubicBezTo>
                  <a:cubicBezTo>
                    <a:pt x="0" y="2281"/>
                    <a:pt x="119" y="2400"/>
                    <a:pt x="267" y="2400"/>
                  </a:cubicBezTo>
                  <a:cubicBezTo>
                    <a:pt x="2533" y="2400"/>
                    <a:pt x="2533" y="2400"/>
                    <a:pt x="2533" y="2400"/>
                  </a:cubicBezTo>
                  <a:cubicBezTo>
                    <a:pt x="2533" y="4800"/>
                    <a:pt x="2533" y="4800"/>
                    <a:pt x="2533" y="4800"/>
                  </a:cubicBezTo>
                  <a:cubicBezTo>
                    <a:pt x="2534" y="5095"/>
                    <a:pt x="2772" y="5333"/>
                    <a:pt x="3067" y="5334"/>
                  </a:cubicBezTo>
                  <a:cubicBezTo>
                    <a:pt x="5733" y="5334"/>
                    <a:pt x="5733" y="5334"/>
                    <a:pt x="5733" y="5334"/>
                  </a:cubicBezTo>
                  <a:cubicBezTo>
                    <a:pt x="6028" y="5333"/>
                    <a:pt x="6266" y="5095"/>
                    <a:pt x="6267" y="4800"/>
                  </a:cubicBezTo>
                  <a:cubicBezTo>
                    <a:pt x="6267" y="2134"/>
                    <a:pt x="6267" y="2134"/>
                    <a:pt x="6267" y="2134"/>
                  </a:cubicBezTo>
                  <a:cubicBezTo>
                    <a:pt x="6266" y="1984"/>
                    <a:pt x="6203" y="1842"/>
                    <a:pt x="6092" y="1742"/>
                  </a:cubicBezTo>
                  <a:close/>
                </a:path>
              </a:pathLst>
            </a:custGeom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98F1FDEC-8F19-AB0F-2A9F-A75659B1BC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3719" y="2726365"/>
              <a:ext cx="324327" cy="318611"/>
            </a:xfrm>
            <a:custGeom>
              <a:avLst/>
              <a:gdLst>
                <a:gd name="T0" fmla="*/ 2933 w 3200"/>
                <a:gd name="T1" fmla="*/ 0 h 3200"/>
                <a:gd name="T2" fmla="*/ 267 w 3200"/>
                <a:gd name="T3" fmla="*/ 0 h 3200"/>
                <a:gd name="T4" fmla="*/ 0 w 3200"/>
                <a:gd name="T5" fmla="*/ 267 h 3200"/>
                <a:gd name="T6" fmla="*/ 0 w 3200"/>
                <a:gd name="T7" fmla="*/ 2933 h 3200"/>
                <a:gd name="T8" fmla="*/ 267 w 3200"/>
                <a:gd name="T9" fmla="*/ 3200 h 3200"/>
                <a:gd name="T10" fmla="*/ 2933 w 3200"/>
                <a:gd name="T11" fmla="*/ 3200 h 3200"/>
                <a:gd name="T12" fmla="*/ 3200 w 3200"/>
                <a:gd name="T13" fmla="*/ 2933 h 3200"/>
                <a:gd name="T14" fmla="*/ 3200 w 3200"/>
                <a:gd name="T15" fmla="*/ 267 h 3200"/>
                <a:gd name="T16" fmla="*/ 2933 w 3200"/>
                <a:gd name="T17" fmla="*/ 0 h 3200"/>
                <a:gd name="T18" fmla="*/ 2933 w 3200"/>
                <a:gd name="T19" fmla="*/ 2933 h 3200"/>
                <a:gd name="T20" fmla="*/ 267 w 3200"/>
                <a:gd name="T21" fmla="*/ 2933 h 3200"/>
                <a:gd name="T22" fmla="*/ 267 w 3200"/>
                <a:gd name="T23" fmla="*/ 267 h 3200"/>
                <a:gd name="T24" fmla="*/ 2933 w 3200"/>
                <a:gd name="T25" fmla="*/ 267 h 3200"/>
                <a:gd name="T26" fmla="*/ 2933 w 3200"/>
                <a:gd name="T27" fmla="*/ 2933 h 3200"/>
                <a:gd name="T28" fmla="*/ 1067 w 3200"/>
                <a:gd name="T29" fmla="*/ 1067 h 3200"/>
                <a:gd name="T30" fmla="*/ 533 w 3200"/>
                <a:gd name="T31" fmla="*/ 1067 h 3200"/>
                <a:gd name="T32" fmla="*/ 533 w 3200"/>
                <a:gd name="T33" fmla="*/ 533 h 3200"/>
                <a:gd name="T34" fmla="*/ 1067 w 3200"/>
                <a:gd name="T35" fmla="*/ 533 h 3200"/>
                <a:gd name="T36" fmla="*/ 1067 w 3200"/>
                <a:gd name="T37" fmla="*/ 1067 h 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00" h="3200">
                  <a:moveTo>
                    <a:pt x="2933" y="0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119" y="0"/>
                    <a:pt x="0" y="119"/>
                    <a:pt x="0" y="267"/>
                  </a:cubicBezTo>
                  <a:cubicBezTo>
                    <a:pt x="0" y="2933"/>
                    <a:pt x="0" y="2933"/>
                    <a:pt x="0" y="2933"/>
                  </a:cubicBezTo>
                  <a:cubicBezTo>
                    <a:pt x="0" y="3081"/>
                    <a:pt x="119" y="3200"/>
                    <a:pt x="267" y="3200"/>
                  </a:cubicBezTo>
                  <a:cubicBezTo>
                    <a:pt x="2933" y="3200"/>
                    <a:pt x="2933" y="3200"/>
                    <a:pt x="2933" y="3200"/>
                  </a:cubicBezTo>
                  <a:cubicBezTo>
                    <a:pt x="3081" y="3200"/>
                    <a:pt x="3200" y="3081"/>
                    <a:pt x="3200" y="2933"/>
                  </a:cubicBezTo>
                  <a:cubicBezTo>
                    <a:pt x="3200" y="267"/>
                    <a:pt x="3200" y="267"/>
                    <a:pt x="3200" y="267"/>
                  </a:cubicBezTo>
                  <a:cubicBezTo>
                    <a:pt x="3200" y="119"/>
                    <a:pt x="3081" y="0"/>
                    <a:pt x="2933" y="0"/>
                  </a:cubicBezTo>
                  <a:close/>
                  <a:moveTo>
                    <a:pt x="2933" y="2933"/>
                  </a:moveTo>
                  <a:cubicBezTo>
                    <a:pt x="267" y="2933"/>
                    <a:pt x="267" y="2933"/>
                    <a:pt x="267" y="2933"/>
                  </a:cubicBezTo>
                  <a:cubicBezTo>
                    <a:pt x="267" y="267"/>
                    <a:pt x="267" y="267"/>
                    <a:pt x="267" y="267"/>
                  </a:cubicBezTo>
                  <a:cubicBezTo>
                    <a:pt x="2933" y="267"/>
                    <a:pt x="2933" y="267"/>
                    <a:pt x="2933" y="267"/>
                  </a:cubicBezTo>
                  <a:lnTo>
                    <a:pt x="2933" y="2933"/>
                  </a:lnTo>
                  <a:close/>
                  <a:moveTo>
                    <a:pt x="1067" y="1067"/>
                  </a:moveTo>
                  <a:cubicBezTo>
                    <a:pt x="533" y="1067"/>
                    <a:pt x="533" y="1067"/>
                    <a:pt x="533" y="1067"/>
                  </a:cubicBezTo>
                  <a:cubicBezTo>
                    <a:pt x="533" y="533"/>
                    <a:pt x="533" y="533"/>
                    <a:pt x="533" y="533"/>
                  </a:cubicBezTo>
                  <a:cubicBezTo>
                    <a:pt x="1067" y="533"/>
                    <a:pt x="1067" y="533"/>
                    <a:pt x="1067" y="533"/>
                  </a:cubicBezTo>
                  <a:lnTo>
                    <a:pt x="1067" y="1067"/>
                  </a:lnTo>
                  <a:close/>
                </a:path>
              </a:pathLst>
            </a:custGeom>
            <a:solidFill>
              <a:srgbClr val="FFC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4" name="Rectangle 7">
              <a:extLst>
                <a:ext uri="{FF2B5EF4-FFF2-40B4-BE49-F238E27FC236}">
                  <a16:creationId xmlns:a16="http://schemas.microsoft.com/office/drawing/2014/main" id="{61B0123C-8F69-3171-A1EE-A27DA7C4E4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0876" y="2832092"/>
              <a:ext cx="54293" cy="52864"/>
            </a:xfrm>
            <a:prstGeom prst="rect">
              <a:avLst/>
            </a:prstGeom>
            <a:solidFill>
              <a:srgbClr val="A9D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0D0C1AB5-5BCC-CD8D-11BF-7606B24DD9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583" y="2779228"/>
              <a:ext cx="108585" cy="158591"/>
            </a:xfrm>
            <a:custGeom>
              <a:avLst/>
              <a:gdLst>
                <a:gd name="T0" fmla="*/ 76 w 76"/>
                <a:gd name="T1" fmla="*/ 37 h 111"/>
                <a:gd name="T2" fmla="*/ 38 w 76"/>
                <a:gd name="T3" fmla="*/ 37 h 111"/>
                <a:gd name="T4" fmla="*/ 38 w 76"/>
                <a:gd name="T5" fmla="*/ 0 h 111"/>
                <a:gd name="T6" fmla="*/ 76 w 76"/>
                <a:gd name="T7" fmla="*/ 0 h 111"/>
                <a:gd name="T8" fmla="*/ 76 w 76"/>
                <a:gd name="T9" fmla="*/ 37 h 111"/>
                <a:gd name="T10" fmla="*/ 38 w 76"/>
                <a:gd name="T11" fmla="*/ 74 h 111"/>
                <a:gd name="T12" fmla="*/ 0 w 76"/>
                <a:gd name="T13" fmla="*/ 74 h 111"/>
                <a:gd name="T14" fmla="*/ 0 w 76"/>
                <a:gd name="T15" fmla="*/ 111 h 111"/>
                <a:gd name="T16" fmla="*/ 38 w 76"/>
                <a:gd name="T17" fmla="*/ 111 h 111"/>
                <a:gd name="T18" fmla="*/ 38 w 76"/>
                <a:gd name="T19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11">
                  <a:moveTo>
                    <a:pt x="76" y="37"/>
                  </a:moveTo>
                  <a:lnTo>
                    <a:pt x="38" y="37"/>
                  </a:lnTo>
                  <a:lnTo>
                    <a:pt x="38" y="0"/>
                  </a:lnTo>
                  <a:lnTo>
                    <a:pt x="76" y="0"/>
                  </a:lnTo>
                  <a:lnTo>
                    <a:pt x="76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1"/>
                  </a:lnTo>
                  <a:lnTo>
                    <a:pt x="38" y="111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F899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AACABCF5-23B8-C906-AB0A-D1A3D07533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6583" y="2832092"/>
              <a:ext cx="54293" cy="158591"/>
            </a:xfrm>
            <a:custGeom>
              <a:avLst/>
              <a:gdLst>
                <a:gd name="T0" fmla="*/ 38 w 38"/>
                <a:gd name="T1" fmla="*/ 37 h 111"/>
                <a:gd name="T2" fmla="*/ 0 w 38"/>
                <a:gd name="T3" fmla="*/ 37 h 111"/>
                <a:gd name="T4" fmla="*/ 0 w 38"/>
                <a:gd name="T5" fmla="*/ 0 h 111"/>
                <a:gd name="T6" fmla="*/ 38 w 38"/>
                <a:gd name="T7" fmla="*/ 0 h 111"/>
                <a:gd name="T8" fmla="*/ 38 w 38"/>
                <a:gd name="T9" fmla="*/ 37 h 111"/>
                <a:gd name="T10" fmla="*/ 38 w 38"/>
                <a:gd name="T11" fmla="*/ 74 h 111"/>
                <a:gd name="T12" fmla="*/ 0 w 38"/>
                <a:gd name="T13" fmla="*/ 74 h 111"/>
                <a:gd name="T14" fmla="*/ 0 w 38"/>
                <a:gd name="T15" fmla="*/ 111 h 111"/>
                <a:gd name="T16" fmla="*/ 38 w 38"/>
                <a:gd name="T17" fmla="*/ 111 h 111"/>
                <a:gd name="T18" fmla="*/ 38 w 38"/>
                <a:gd name="T19" fmla="*/ 7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1">
                  <a:moveTo>
                    <a:pt x="38" y="37"/>
                  </a:moveTo>
                  <a:lnTo>
                    <a:pt x="0" y="3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38" y="37"/>
                  </a:lnTo>
                  <a:close/>
                  <a:moveTo>
                    <a:pt x="38" y="74"/>
                  </a:moveTo>
                  <a:lnTo>
                    <a:pt x="0" y="74"/>
                  </a:lnTo>
                  <a:lnTo>
                    <a:pt x="0" y="111"/>
                  </a:lnTo>
                  <a:lnTo>
                    <a:pt x="38" y="111"/>
                  </a:lnTo>
                  <a:lnTo>
                    <a:pt x="38" y="74"/>
                  </a:lnTo>
                  <a:close/>
                </a:path>
              </a:pathLst>
            </a:custGeom>
            <a:solidFill>
              <a:srgbClr val="DDEB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5D063284-5D04-6F67-45EE-3F88AC4C7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0876" y="2779228"/>
              <a:ext cx="108585" cy="211455"/>
            </a:xfrm>
            <a:custGeom>
              <a:avLst/>
              <a:gdLst>
                <a:gd name="T0" fmla="*/ 76 w 76"/>
                <a:gd name="T1" fmla="*/ 37 h 148"/>
                <a:gd name="T2" fmla="*/ 38 w 76"/>
                <a:gd name="T3" fmla="*/ 37 h 148"/>
                <a:gd name="T4" fmla="*/ 38 w 76"/>
                <a:gd name="T5" fmla="*/ 0 h 148"/>
                <a:gd name="T6" fmla="*/ 76 w 76"/>
                <a:gd name="T7" fmla="*/ 0 h 148"/>
                <a:gd name="T8" fmla="*/ 76 w 76"/>
                <a:gd name="T9" fmla="*/ 37 h 148"/>
                <a:gd name="T10" fmla="*/ 38 w 76"/>
                <a:gd name="T11" fmla="*/ 111 h 148"/>
                <a:gd name="T12" fmla="*/ 0 w 76"/>
                <a:gd name="T13" fmla="*/ 111 h 148"/>
                <a:gd name="T14" fmla="*/ 0 w 76"/>
                <a:gd name="T15" fmla="*/ 148 h 148"/>
                <a:gd name="T16" fmla="*/ 38 w 76"/>
                <a:gd name="T17" fmla="*/ 148 h 148"/>
                <a:gd name="T18" fmla="*/ 38 w 76"/>
                <a:gd name="T19" fmla="*/ 11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148">
                  <a:moveTo>
                    <a:pt x="76" y="37"/>
                  </a:moveTo>
                  <a:lnTo>
                    <a:pt x="38" y="37"/>
                  </a:lnTo>
                  <a:lnTo>
                    <a:pt x="38" y="0"/>
                  </a:lnTo>
                  <a:lnTo>
                    <a:pt x="76" y="0"/>
                  </a:lnTo>
                  <a:lnTo>
                    <a:pt x="76" y="37"/>
                  </a:lnTo>
                  <a:close/>
                  <a:moveTo>
                    <a:pt x="38" y="111"/>
                  </a:moveTo>
                  <a:lnTo>
                    <a:pt x="0" y="111"/>
                  </a:lnTo>
                  <a:lnTo>
                    <a:pt x="0" y="148"/>
                  </a:lnTo>
                  <a:lnTo>
                    <a:pt x="38" y="148"/>
                  </a:lnTo>
                  <a:lnTo>
                    <a:pt x="38" y="111"/>
                  </a:lnTo>
                  <a:close/>
                </a:path>
              </a:pathLst>
            </a:custGeom>
            <a:solidFill>
              <a:srgbClr val="9CD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A110D5E2-1E1C-4B7F-2512-D9219BE381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16544" y="2566345"/>
              <a:ext cx="567214" cy="185738"/>
            </a:xfrm>
            <a:custGeom>
              <a:avLst/>
              <a:gdLst>
                <a:gd name="T0" fmla="*/ 2800 w 5600"/>
                <a:gd name="T1" fmla="*/ 1333 h 1867"/>
                <a:gd name="T2" fmla="*/ 5600 w 5600"/>
                <a:gd name="T3" fmla="*/ 1333 h 1867"/>
                <a:gd name="T4" fmla="*/ 5600 w 5600"/>
                <a:gd name="T5" fmla="*/ 0 h 1867"/>
                <a:gd name="T6" fmla="*/ 0 w 5600"/>
                <a:gd name="T7" fmla="*/ 0 h 1867"/>
                <a:gd name="T8" fmla="*/ 0 w 5600"/>
                <a:gd name="T9" fmla="*/ 1867 h 1867"/>
                <a:gd name="T10" fmla="*/ 2266 w 5600"/>
                <a:gd name="T11" fmla="*/ 1867 h 1867"/>
                <a:gd name="T12" fmla="*/ 2800 w 5600"/>
                <a:gd name="T13" fmla="*/ 1333 h 1867"/>
                <a:gd name="T14" fmla="*/ 3866 w 5600"/>
                <a:gd name="T15" fmla="*/ 800 h 1867"/>
                <a:gd name="T16" fmla="*/ 4000 w 5600"/>
                <a:gd name="T17" fmla="*/ 667 h 1867"/>
                <a:gd name="T18" fmla="*/ 4800 w 5600"/>
                <a:gd name="T19" fmla="*/ 667 h 1867"/>
                <a:gd name="T20" fmla="*/ 4933 w 5600"/>
                <a:gd name="T21" fmla="*/ 800 h 1867"/>
                <a:gd name="T22" fmla="*/ 4933 w 5600"/>
                <a:gd name="T23" fmla="*/ 933 h 1867"/>
                <a:gd name="T24" fmla="*/ 4800 w 5600"/>
                <a:gd name="T25" fmla="*/ 1067 h 1867"/>
                <a:gd name="T26" fmla="*/ 4000 w 5600"/>
                <a:gd name="T27" fmla="*/ 1067 h 1867"/>
                <a:gd name="T28" fmla="*/ 3866 w 5600"/>
                <a:gd name="T29" fmla="*/ 933 h 1867"/>
                <a:gd name="T30" fmla="*/ 3866 w 5600"/>
                <a:gd name="T31" fmla="*/ 800 h 1867"/>
                <a:gd name="T32" fmla="*/ 2533 w 5600"/>
                <a:gd name="T33" fmla="*/ 806 h 1867"/>
                <a:gd name="T34" fmla="*/ 2672 w 5600"/>
                <a:gd name="T35" fmla="*/ 667 h 1867"/>
                <a:gd name="T36" fmla="*/ 2673 w 5600"/>
                <a:gd name="T37" fmla="*/ 667 h 1867"/>
                <a:gd name="T38" fmla="*/ 2793 w 5600"/>
                <a:gd name="T39" fmla="*/ 667 h 1867"/>
                <a:gd name="T40" fmla="*/ 2933 w 5600"/>
                <a:gd name="T41" fmla="*/ 806 h 1867"/>
                <a:gd name="T42" fmla="*/ 2933 w 5600"/>
                <a:gd name="T43" fmla="*/ 806 h 1867"/>
                <a:gd name="T44" fmla="*/ 2933 w 5600"/>
                <a:gd name="T45" fmla="*/ 927 h 1867"/>
                <a:gd name="T46" fmla="*/ 2793 w 5600"/>
                <a:gd name="T47" fmla="*/ 1067 h 1867"/>
                <a:gd name="T48" fmla="*/ 2673 w 5600"/>
                <a:gd name="T49" fmla="*/ 1067 h 1867"/>
                <a:gd name="T50" fmla="*/ 2533 w 5600"/>
                <a:gd name="T51" fmla="*/ 927 h 1867"/>
                <a:gd name="T52" fmla="*/ 2533 w 5600"/>
                <a:gd name="T53" fmla="*/ 806 h 1867"/>
                <a:gd name="T54" fmla="*/ 1000 w 5600"/>
                <a:gd name="T55" fmla="*/ 1200 h 1867"/>
                <a:gd name="T56" fmla="*/ 666 w 5600"/>
                <a:gd name="T57" fmla="*/ 867 h 1867"/>
                <a:gd name="T58" fmla="*/ 1000 w 5600"/>
                <a:gd name="T59" fmla="*/ 533 h 1867"/>
                <a:gd name="T60" fmla="*/ 1333 w 5600"/>
                <a:gd name="T61" fmla="*/ 867 h 1867"/>
                <a:gd name="T62" fmla="*/ 1000 w 5600"/>
                <a:gd name="T63" fmla="*/ 1200 h 1867"/>
                <a:gd name="T64" fmla="*/ 2133 w 5600"/>
                <a:gd name="T65" fmla="*/ 927 h 1867"/>
                <a:gd name="T66" fmla="*/ 1993 w 5600"/>
                <a:gd name="T67" fmla="*/ 1067 h 1867"/>
                <a:gd name="T68" fmla="*/ 1873 w 5600"/>
                <a:gd name="T69" fmla="*/ 1067 h 1867"/>
                <a:gd name="T70" fmla="*/ 1733 w 5600"/>
                <a:gd name="T71" fmla="*/ 927 h 1867"/>
                <a:gd name="T72" fmla="*/ 1733 w 5600"/>
                <a:gd name="T73" fmla="*/ 806 h 1867"/>
                <a:gd name="T74" fmla="*/ 1872 w 5600"/>
                <a:gd name="T75" fmla="*/ 667 h 1867"/>
                <a:gd name="T76" fmla="*/ 1873 w 5600"/>
                <a:gd name="T77" fmla="*/ 667 h 1867"/>
                <a:gd name="T78" fmla="*/ 1993 w 5600"/>
                <a:gd name="T79" fmla="*/ 667 h 1867"/>
                <a:gd name="T80" fmla="*/ 2133 w 5600"/>
                <a:gd name="T81" fmla="*/ 806 h 1867"/>
                <a:gd name="T82" fmla="*/ 2133 w 5600"/>
                <a:gd name="T83" fmla="*/ 806 h 1867"/>
                <a:gd name="T84" fmla="*/ 2133 w 5600"/>
                <a:gd name="T85" fmla="*/ 927 h 1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600" h="1867">
                  <a:moveTo>
                    <a:pt x="2800" y="1333"/>
                  </a:moveTo>
                  <a:cubicBezTo>
                    <a:pt x="5600" y="1333"/>
                    <a:pt x="5600" y="1333"/>
                    <a:pt x="5600" y="1333"/>
                  </a:cubicBezTo>
                  <a:cubicBezTo>
                    <a:pt x="5600" y="0"/>
                    <a:pt x="5600" y="0"/>
                    <a:pt x="56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7"/>
                    <a:pt x="0" y="1867"/>
                    <a:pt x="0" y="1867"/>
                  </a:cubicBezTo>
                  <a:cubicBezTo>
                    <a:pt x="2266" y="1867"/>
                    <a:pt x="2266" y="1867"/>
                    <a:pt x="2266" y="1867"/>
                  </a:cubicBezTo>
                  <a:cubicBezTo>
                    <a:pt x="2267" y="1572"/>
                    <a:pt x="2505" y="1334"/>
                    <a:pt x="2800" y="1333"/>
                  </a:cubicBezTo>
                  <a:close/>
                  <a:moveTo>
                    <a:pt x="3866" y="800"/>
                  </a:moveTo>
                  <a:cubicBezTo>
                    <a:pt x="3866" y="726"/>
                    <a:pt x="3926" y="667"/>
                    <a:pt x="4000" y="667"/>
                  </a:cubicBezTo>
                  <a:cubicBezTo>
                    <a:pt x="4800" y="667"/>
                    <a:pt x="4800" y="667"/>
                    <a:pt x="4800" y="667"/>
                  </a:cubicBezTo>
                  <a:cubicBezTo>
                    <a:pt x="4873" y="667"/>
                    <a:pt x="4933" y="726"/>
                    <a:pt x="4933" y="800"/>
                  </a:cubicBezTo>
                  <a:cubicBezTo>
                    <a:pt x="4933" y="933"/>
                    <a:pt x="4933" y="933"/>
                    <a:pt x="4933" y="933"/>
                  </a:cubicBezTo>
                  <a:cubicBezTo>
                    <a:pt x="4933" y="1007"/>
                    <a:pt x="4873" y="1067"/>
                    <a:pt x="4800" y="1067"/>
                  </a:cubicBezTo>
                  <a:cubicBezTo>
                    <a:pt x="4000" y="1067"/>
                    <a:pt x="4000" y="1067"/>
                    <a:pt x="4000" y="1067"/>
                  </a:cubicBezTo>
                  <a:cubicBezTo>
                    <a:pt x="3926" y="1067"/>
                    <a:pt x="3866" y="1007"/>
                    <a:pt x="3866" y="933"/>
                  </a:cubicBezTo>
                  <a:lnTo>
                    <a:pt x="3866" y="800"/>
                  </a:lnTo>
                  <a:close/>
                  <a:moveTo>
                    <a:pt x="2533" y="806"/>
                  </a:moveTo>
                  <a:cubicBezTo>
                    <a:pt x="2533" y="729"/>
                    <a:pt x="2595" y="667"/>
                    <a:pt x="2672" y="667"/>
                  </a:cubicBezTo>
                  <a:cubicBezTo>
                    <a:pt x="2672" y="667"/>
                    <a:pt x="2672" y="667"/>
                    <a:pt x="2673" y="667"/>
                  </a:cubicBezTo>
                  <a:cubicBezTo>
                    <a:pt x="2793" y="667"/>
                    <a:pt x="2793" y="667"/>
                    <a:pt x="2793" y="667"/>
                  </a:cubicBezTo>
                  <a:cubicBezTo>
                    <a:pt x="2871" y="667"/>
                    <a:pt x="2933" y="729"/>
                    <a:pt x="2933" y="806"/>
                  </a:cubicBezTo>
                  <a:cubicBezTo>
                    <a:pt x="2933" y="806"/>
                    <a:pt x="2933" y="806"/>
                    <a:pt x="2933" y="806"/>
                  </a:cubicBezTo>
                  <a:cubicBezTo>
                    <a:pt x="2933" y="927"/>
                    <a:pt x="2933" y="927"/>
                    <a:pt x="2933" y="927"/>
                  </a:cubicBezTo>
                  <a:cubicBezTo>
                    <a:pt x="2933" y="1004"/>
                    <a:pt x="2871" y="1067"/>
                    <a:pt x="2793" y="1067"/>
                  </a:cubicBezTo>
                  <a:cubicBezTo>
                    <a:pt x="2673" y="1067"/>
                    <a:pt x="2673" y="1067"/>
                    <a:pt x="2673" y="1067"/>
                  </a:cubicBezTo>
                  <a:cubicBezTo>
                    <a:pt x="2595" y="1067"/>
                    <a:pt x="2533" y="1004"/>
                    <a:pt x="2533" y="927"/>
                  </a:cubicBezTo>
                  <a:lnTo>
                    <a:pt x="2533" y="806"/>
                  </a:lnTo>
                  <a:close/>
                  <a:moveTo>
                    <a:pt x="1000" y="1200"/>
                  </a:moveTo>
                  <a:cubicBezTo>
                    <a:pt x="816" y="1200"/>
                    <a:pt x="666" y="1051"/>
                    <a:pt x="666" y="867"/>
                  </a:cubicBezTo>
                  <a:cubicBezTo>
                    <a:pt x="666" y="683"/>
                    <a:pt x="816" y="533"/>
                    <a:pt x="1000" y="533"/>
                  </a:cubicBezTo>
                  <a:cubicBezTo>
                    <a:pt x="1184" y="533"/>
                    <a:pt x="1333" y="683"/>
                    <a:pt x="1333" y="867"/>
                  </a:cubicBezTo>
                  <a:cubicBezTo>
                    <a:pt x="1333" y="1051"/>
                    <a:pt x="1184" y="1200"/>
                    <a:pt x="1000" y="1200"/>
                  </a:cubicBezTo>
                  <a:close/>
                  <a:moveTo>
                    <a:pt x="2133" y="927"/>
                  </a:moveTo>
                  <a:cubicBezTo>
                    <a:pt x="2133" y="1004"/>
                    <a:pt x="2071" y="1067"/>
                    <a:pt x="1993" y="1067"/>
                  </a:cubicBezTo>
                  <a:cubicBezTo>
                    <a:pt x="1873" y="1067"/>
                    <a:pt x="1873" y="1067"/>
                    <a:pt x="1873" y="1067"/>
                  </a:cubicBezTo>
                  <a:cubicBezTo>
                    <a:pt x="1795" y="1067"/>
                    <a:pt x="1733" y="1004"/>
                    <a:pt x="1733" y="927"/>
                  </a:cubicBezTo>
                  <a:cubicBezTo>
                    <a:pt x="1733" y="806"/>
                    <a:pt x="1733" y="806"/>
                    <a:pt x="1733" y="806"/>
                  </a:cubicBezTo>
                  <a:cubicBezTo>
                    <a:pt x="1733" y="729"/>
                    <a:pt x="1795" y="667"/>
                    <a:pt x="1872" y="667"/>
                  </a:cubicBezTo>
                  <a:cubicBezTo>
                    <a:pt x="1872" y="667"/>
                    <a:pt x="1872" y="667"/>
                    <a:pt x="1873" y="667"/>
                  </a:cubicBezTo>
                  <a:cubicBezTo>
                    <a:pt x="1993" y="667"/>
                    <a:pt x="1993" y="667"/>
                    <a:pt x="1993" y="667"/>
                  </a:cubicBezTo>
                  <a:cubicBezTo>
                    <a:pt x="2071" y="667"/>
                    <a:pt x="2133" y="729"/>
                    <a:pt x="2133" y="806"/>
                  </a:cubicBezTo>
                  <a:cubicBezTo>
                    <a:pt x="2133" y="806"/>
                    <a:pt x="2133" y="806"/>
                    <a:pt x="2133" y="806"/>
                  </a:cubicBezTo>
                  <a:lnTo>
                    <a:pt x="2133" y="9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BBF02CD1-60CC-5614-5C76-DAB25E490F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0876" y="2779228"/>
              <a:ext cx="162878" cy="158591"/>
            </a:xfrm>
            <a:custGeom>
              <a:avLst/>
              <a:gdLst>
                <a:gd name="T0" fmla="*/ 0 w 114"/>
                <a:gd name="T1" fmla="*/ 74 h 111"/>
                <a:gd name="T2" fmla="*/ 0 w 114"/>
                <a:gd name="T3" fmla="*/ 111 h 111"/>
                <a:gd name="T4" fmla="*/ 38 w 114"/>
                <a:gd name="T5" fmla="*/ 111 h 111"/>
                <a:gd name="T6" fmla="*/ 38 w 114"/>
                <a:gd name="T7" fmla="*/ 74 h 111"/>
                <a:gd name="T8" fmla="*/ 0 w 114"/>
                <a:gd name="T9" fmla="*/ 74 h 111"/>
                <a:gd name="T10" fmla="*/ 114 w 114"/>
                <a:gd name="T11" fmla="*/ 0 h 111"/>
                <a:gd name="T12" fmla="*/ 76 w 114"/>
                <a:gd name="T13" fmla="*/ 0 h 111"/>
                <a:gd name="T14" fmla="*/ 76 w 114"/>
                <a:gd name="T15" fmla="*/ 37 h 111"/>
                <a:gd name="T16" fmla="*/ 114 w 114"/>
                <a:gd name="T17" fmla="*/ 37 h 111"/>
                <a:gd name="T18" fmla="*/ 114 w 114"/>
                <a:gd name="T19" fmla="*/ 0 h 111"/>
                <a:gd name="T20" fmla="*/ 114 w 114"/>
                <a:gd name="T21" fmla="*/ 111 h 111"/>
                <a:gd name="T22" fmla="*/ 114 w 114"/>
                <a:gd name="T23" fmla="*/ 74 h 111"/>
                <a:gd name="T24" fmla="*/ 76 w 114"/>
                <a:gd name="T25" fmla="*/ 74 h 111"/>
                <a:gd name="T26" fmla="*/ 76 w 114"/>
                <a:gd name="T27" fmla="*/ 111 h 111"/>
                <a:gd name="T28" fmla="*/ 114 w 114"/>
                <a:gd name="T2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4" h="111">
                  <a:moveTo>
                    <a:pt x="0" y="74"/>
                  </a:moveTo>
                  <a:lnTo>
                    <a:pt x="0" y="111"/>
                  </a:lnTo>
                  <a:lnTo>
                    <a:pt x="38" y="111"/>
                  </a:lnTo>
                  <a:lnTo>
                    <a:pt x="38" y="74"/>
                  </a:lnTo>
                  <a:lnTo>
                    <a:pt x="0" y="74"/>
                  </a:lnTo>
                  <a:close/>
                  <a:moveTo>
                    <a:pt x="114" y="0"/>
                  </a:moveTo>
                  <a:lnTo>
                    <a:pt x="76" y="0"/>
                  </a:lnTo>
                  <a:lnTo>
                    <a:pt x="76" y="37"/>
                  </a:lnTo>
                  <a:lnTo>
                    <a:pt x="114" y="37"/>
                  </a:lnTo>
                  <a:lnTo>
                    <a:pt x="114" y="0"/>
                  </a:lnTo>
                  <a:close/>
                  <a:moveTo>
                    <a:pt x="114" y="111"/>
                  </a:moveTo>
                  <a:lnTo>
                    <a:pt x="114" y="74"/>
                  </a:lnTo>
                  <a:lnTo>
                    <a:pt x="76" y="74"/>
                  </a:lnTo>
                  <a:lnTo>
                    <a:pt x="76" y="111"/>
                  </a:lnTo>
                  <a:lnTo>
                    <a:pt x="114" y="111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3E2C548B-20F0-A207-DD01-360E63684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5168" y="2832092"/>
              <a:ext cx="54293" cy="158591"/>
            </a:xfrm>
            <a:custGeom>
              <a:avLst/>
              <a:gdLst>
                <a:gd name="T0" fmla="*/ 0 w 38"/>
                <a:gd name="T1" fmla="*/ 0 h 111"/>
                <a:gd name="T2" fmla="*/ 0 w 38"/>
                <a:gd name="T3" fmla="*/ 37 h 111"/>
                <a:gd name="T4" fmla="*/ 38 w 38"/>
                <a:gd name="T5" fmla="*/ 37 h 111"/>
                <a:gd name="T6" fmla="*/ 38 w 38"/>
                <a:gd name="T7" fmla="*/ 0 h 111"/>
                <a:gd name="T8" fmla="*/ 0 w 38"/>
                <a:gd name="T9" fmla="*/ 0 h 111"/>
                <a:gd name="T10" fmla="*/ 0 w 38"/>
                <a:gd name="T11" fmla="*/ 111 h 111"/>
                <a:gd name="T12" fmla="*/ 38 w 38"/>
                <a:gd name="T13" fmla="*/ 111 h 111"/>
                <a:gd name="T14" fmla="*/ 38 w 38"/>
                <a:gd name="T15" fmla="*/ 74 h 111"/>
                <a:gd name="T16" fmla="*/ 0 w 38"/>
                <a:gd name="T17" fmla="*/ 74 h 111"/>
                <a:gd name="T18" fmla="*/ 0 w 38"/>
                <a:gd name="T1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1">
                  <a:moveTo>
                    <a:pt x="0" y="0"/>
                  </a:move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lnTo>
                    <a:pt x="0" y="0"/>
                  </a:lnTo>
                  <a:close/>
                  <a:moveTo>
                    <a:pt x="0" y="111"/>
                  </a:moveTo>
                  <a:lnTo>
                    <a:pt x="38" y="111"/>
                  </a:lnTo>
                  <a:lnTo>
                    <a:pt x="38" y="74"/>
                  </a:lnTo>
                  <a:lnTo>
                    <a:pt x="0" y="74"/>
                  </a:lnTo>
                  <a:lnTo>
                    <a:pt x="0" y="111"/>
                  </a:lnTo>
                  <a:close/>
                </a:path>
              </a:pathLst>
            </a:custGeom>
            <a:solidFill>
              <a:srgbClr val="27B7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84A7F57C-64A7-C7F7-FFC1-C9DE0DCF1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5168" y="2884956"/>
              <a:ext cx="54293" cy="52864"/>
            </a:xfrm>
            <a:prstGeom prst="rect">
              <a:avLst/>
            </a:pr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C316104C-852F-7F93-9242-8358A4AD40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9461" y="2832092"/>
              <a:ext cx="54293" cy="158591"/>
            </a:xfrm>
            <a:custGeom>
              <a:avLst/>
              <a:gdLst>
                <a:gd name="T0" fmla="*/ 38 w 38"/>
                <a:gd name="T1" fmla="*/ 111 h 111"/>
                <a:gd name="T2" fmla="*/ 0 w 38"/>
                <a:gd name="T3" fmla="*/ 111 h 111"/>
                <a:gd name="T4" fmla="*/ 0 w 38"/>
                <a:gd name="T5" fmla="*/ 74 h 111"/>
                <a:gd name="T6" fmla="*/ 38 w 38"/>
                <a:gd name="T7" fmla="*/ 74 h 111"/>
                <a:gd name="T8" fmla="*/ 38 w 38"/>
                <a:gd name="T9" fmla="*/ 111 h 111"/>
                <a:gd name="T10" fmla="*/ 38 w 38"/>
                <a:gd name="T11" fmla="*/ 0 h 111"/>
                <a:gd name="T12" fmla="*/ 0 w 38"/>
                <a:gd name="T13" fmla="*/ 0 h 111"/>
                <a:gd name="T14" fmla="*/ 0 w 38"/>
                <a:gd name="T15" fmla="*/ 37 h 111"/>
                <a:gd name="T16" fmla="*/ 38 w 38"/>
                <a:gd name="T17" fmla="*/ 37 h 111"/>
                <a:gd name="T18" fmla="*/ 38 w 38"/>
                <a:gd name="T1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111">
                  <a:moveTo>
                    <a:pt x="38" y="111"/>
                  </a:moveTo>
                  <a:lnTo>
                    <a:pt x="0" y="111"/>
                  </a:lnTo>
                  <a:lnTo>
                    <a:pt x="0" y="74"/>
                  </a:lnTo>
                  <a:lnTo>
                    <a:pt x="38" y="74"/>
                  </a:lnTo>
                  <a:lnTo>
                    <a:pt x="38" y="111"/>
                  </a:lnTo>
                  <a:close/>
                  <a:moveTo>
                    <a:pt x="38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38" y="37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C7A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59E8672-7135-53EC-8D79-98745E62F2AC}"/>
              </a:ext>
            </a:extLst>
          </p:cNvPr>
          <p:cNvSpPr txBox="1"/>
          <p:nvPr/>
        </p:nvSpPr>
        <p:spPr>
          <a:xfrm>
            <a:off x="1017673" y="2319891"/>
            <a:ext cx="1656326" cy="38923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ctr" eaLnBrk="0" hangingPunct="0">
              <a:lnSpc>
                <a:spcPts val="1800"/>
              </a:lnSpc>
            </a:pPr>
            <a:r>
              <a:rPr lang="en-US" sz="1400">
                <a:latin typeface="Avenir Next" panose="020B0503020202020204" pitchFamily="34" charset="0"/>
              </a:rPr>
              <a:t>ArcGIS Server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937BED-1FCA-2746-B80A-7F5A8F7DD70C}"/>
              </a:ext>
            </a:extLst>
          </p:cNvPr>
          <p:cNvGrpSpPr/>
          <p:nvPr/>
        </p:nvGrpSpPr>
        <p:grpSpPr>
          <a:xfrm>
            <a:off x="1401916" y="1569735"/>
            <a:ext cx="790575" cy="701675"/>
            <a:chOff x="2366963" y="2451100"/>
            <a:chExt cx="790575" cy="701675"/>
          </a:xfrm>
        </p:grpSpPr>
        <p:sp useBgFill="1">
          <p:nvSpPr>
            <p:cNvPr id="35" name="Freeform 13">
              <a:extLst>
                <a:ext uri="{FF2B5EF4-FFF2-40B4-BE49-F238E27FC236}">
                  <a16:creationId xmlns:a16="http://schemas.microsoft.com/office/drawing/2014/main" id="{ADDC8EA8-0691-30F6-903C-7F5EF7246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66963" y="2451100"/>
              <a:ext cx="790575" cy="701675"/>
            </a:xfrm>
            <a:custGeom>
              <a:avLst/>
              <a:gdLst>
                <a:gd name="T0" fmla="*/ 506 w 3486"/>
                <a:gd name="T1" fmla="*/ 2025 h 3093"/>
                <a:gd name="T2" fmla="*/ 513 w 3486"/>
                <a:gd name="T3" fmla="*/ 1761 h 3093"/>
                <a:gd name="T4" fmla="*/ 508 w 3486"/>
                <a:gd name="T5" fmla="*/ 1707 h 3093"/>
                <a:gd name="T6" fmla="*/ 337 w 3486"/>
                <a:gd name="T7" fmla="*/ 1519 h 3093"/>
                <a:gd name="T8" fmla="*/ 506 w 3486"/>
                <a:gd name="T9" fmla="*/ 1181 h 3093"/>
                <a:gd name="T10" fmla="*/ 513 w 3486"/>
                <a:gd name="T11" fmla="*/ 918 h 3093"/>
                <a:gd name="T12" fmla="*/ 508 w 3486"/>
                <a:gd name="T13" fmla="*/ 864 h 3093"/>
                <a:gd name="T14" fmla="*/ 337 w 3486"/>
                <a:gd name="T15" fmla="*/ 619 h 3093"/>
                <a:gd name="T16" fmla="*/ 3005 w 3486"/>
                <a:gd name="T17" fmla="*/ 3 h 3093"/>
                <a:gd name="T18" fmla="*/ 3068 w 3486"/>
                <a:gd name="T19" fmla="*/ 42 h 3093"/>
                <a:gd name="T20" fmla="*/ 3092 w 3486"/>
                <a:gd name="T21" fmla="*/ 113 h 3093"/>
                <a:gd name="T22" fmla="*/ 3086 w 3486"/>
                <a:gd name="T23" fmla="*/ 883 h 3093"/>
                <a:gd name="T24" fmla="*/ 3091 w 3486"/>
                <a:gd name="T25" fmla="*/ 936 h 3093"/>
                <a:gd name="T26" fmla="*/ 3091 w 3486"/>
                <a:gd name="T27" fmla="*/ 1707 h 3093"/>
                <a:gd name="T28" fmla="*/ 3077 w 3486"/>
                <a:gd name="T29" fmla="*/ 1744 h 3093"/>
                <a:gd name="T30" fmla="*/ 3089 w 3486"/>
                <a:gd name="T31" fmla="*/ 1771 h 3093"/>
                <a:gd name="T32" fmla="*/ 3092 w 3486"/>
                <a:gd name="T33" fmla="*/ 1800 h 3093"/>
                <a:gd name="T34" fmla="*/ 3189 w 3486"/>
                <a:gd name="T35" fmla="*/ 2318 h 3093"/>
                <a:gd name="T36" fmla="*/ 3317 w 3486"/>
                <a:gd name="T37" fmla="*/ 2377 h 3093"/>
                <a:gd name="T38" fmla="*/ 3415 w 3486"/>
                <a:gd name="T39" fmla="*/ 2475 h 3093"/>
                <a:gd name="T40" fmla="*/ 3474 w 3486"/>
                <a:gd name="T41" fmla="*/ 2603 h 3093"/>
                <a:gd name="T42" fmla="*/ 3483 w 3486"/>
                <a:gd name="T43" fmla="*/ 2749 h 3093"/>
                <a:gd name="T44" fmla="*/ 3440 w 3486"/>
                <a:gd name="T45" fmla="*/ 2884 h 3093"/>
                <a:gd name="T46" fmla="*/ 3354 w 3486"/>
                <a:gd name="T47" fmla="*/ 2994 h 3093"/>
                <a:gd name="T48" fmla="*/ 3235 w 3486"/>
                <a:gd name="T49" fmla="*/ 3067 h 3093"/>
                <a:gd name="T50" fmla="*/ 3092 w 3486"/>
                <a:gd name="T51" fmla="*/ 3093 h 3093"/>
                <a:gd name="T52" fmla="*/ 2958 w 3486"/>
                <a:gd name="T53" fmla="*/ 3069 h 3093"/>
                <a:gd name="T54" fmla="*/ 2843 w 3486"/>
                <a:gd name="T55" fmla="*/ 3003 h 3093"/>
                <a:gd name="T56" fmla="*/ 2806 w 3486"/>
                <a:gd name="T57" fmla="*/ 3015 h 3093"/>
                <a:gd name="T58" fmla="*/ 2767 w 3486"/>
                <a:gd name="T59" fmla="*/ 3071 h 3093"/>
                <a:gd name="T60" fmla="*/ 2699 w 3486"/>
                <a:gd name="T61" fmla="*/ 3093 h 3093"/>
                <a:gd name="T62" fmla="*/ 1920 w 3486"/>
                <a:gd name="T63" fmla="*/ 3082 h 3093"/>
                <a:gd name="T64" fmla="*/ 1869 w 3486"/>
                <a:gd name="T65" fmla="*/ 3034 h 3093"/>
                <a:gd name="T66" fmla="*/ 1857 w 3486"/>
                <a:gd name="T67" fmla="*/ 2964 h 3093"/>
                <a:gd name="T68" fmla="*/ 2054 w 3486"/>
                <a:gd name="T69" fmla="*/ 2643 h 3093"/>
                <a:gd name="T70" fmla="*/ 569 w 3486"/>
                <a:gd name="T71" fmla="*/ 2631 h 3093"/>
                <a:gd name="T72" fmla="*/ 518 w 3486"/>
                <a:gd name="T73" fmla="*/ 2580 h 3093"/>
                <a:gd name="T74" fmla="*/ 506 w 3486"/>
                <a:gd name="T75" fmla="*/ 2362 h 3093"/>
                <a:gd name="T76" fmla="*/ 63 w 3486"/>
                <a:gd name="T77" fmla="*/ 2350 h 3093"/>
                <a:gd name="T78" fmla="*/ 12 w 3486"/>
                <a:gd name="T79" fmla="*/ 2299 h 3093"/>
                <a:gd name="T80" fmla="*/ 0 w 3486"/>
                <a:gd name="T81" fmla="*/ 394 h 3093"/>
                <a:gd name="T82" fmla="*/ 24 w 3486"/>
                <a:gd name="T83" fmla="*/ 323 h 3093"/>
                <a:gd name="T84" fmla="*/ 87 w 3486"/>
                <a:gd name="T85" fmla="*/ 284 h 3093"/>
                <a:gd name="T86" fmla="*/ 506 w 3486"/>
                <a:gd name="T87" fmla="*/ 113 h 3093"/>
                <a:gd name="T88" fmla="*/ 530 w 3486"/>
                <a:gd name="T89" fmla="*/ 42 h 3093"/>
                <a:gd name="T90" fmla="*/ 593 w 3486"/>
                <a:gd name="T91" fmla="*/ 3 h 3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86" h="3093">
                  <a:moveTo>
                    <a:pt x="337" y="1519"/>
                  </a:moveTo>
                  <a:lnTo>
                    <a:pt x="337" y="2025"/>
                  </a:lnTo>
                  <a:lnTo>
                    <a:pt x="506" y="2025"/>
                  </a:lnTo>
                  <a:lnTo>
                    <a:pt x="506" y="1800"/>
                  </a:lnTo>
                  <a:lnTo>
                    <a:pt x="508" y="1780"/>
                  </a:lnTo>
                  <a:lnTo>
                    <a:pt x="513" y="1761"/>
                  </a:lnTo>
                  <a:lnTo>
                    <a:pt x="522" y="1743"/>
                  </a:lnTo>
                  <a:lnTo>
                    <a:pt x="513" y="1726"/>
                  </a:lnTo>
                  <a:lnTo>
                    <a:pt x="508" y="1707"/>
                  </a:lnTo>
                  <a:lnTo>
                    <a:pt x="506" y="1687"/>
                  </a:lnTo>
                  <a:lnTo>
                    <a:pt x="506" y="1519"/>
                  </a:lnTo>
                  <a:lnTo>
                    <a:pt x="337" y="1519"/>
                  </a:lnTo>
                  <a:close/>
                  <a:moveTo>
                    <a:pt x="337" y="619"/>
                  </a:moveTo>
                  <a:lnTo>
                    <a:pt x="337" y="1181"/>
                  </a:lnTo>
                  <a:lnTo>
                    <a:pt x="506" y="1181"/>
                  </a:lnTo>
                  <a:lnTo>
                    <a:pt x="506" y="956"/>
                  </a:lnTo>
                  <a:lnTo>
                    <a:pt x="508" y="936"/>
                  </a:lnTo>
                  <a:lnTo>
                    <a:pt x="513" y="918"/>
                  </a:lnTo>
                  <a:lnTo>
                    <a:pt x="522" y="900"/>
                  </a:lnTo>
                  <a:lnTo>
                    <a:pt x="513" y="883"/>
                  </a:lnTo>
                  <a:lnTo>
                    <a:pt x="508" y="864"/>
                  </a:lnTo>
                  <a:lnTo>
                    <a:pt x="506" y="844"/>
                  </a:lnTo>
                  <a:lnTo>
                    <a:pt x="506" y="619"/>
                  </a:lnTo>
                  <a:lnTo>
                    <a:pt x="337" y="619"/>
                  </a:lnTo>
                  <a:close/>
                  <a:moveTo>
                    <a:pt x="618" y="0"/>
                  </a:moveTo>
                  <a:lnTo>
                    <a:pt x="2980" y="0"/>
                  </a:lnTo>
                  <a:lnTo>
                    <a:pt x="3005" y="3"/>
                  </a:lnTo>
                  <a:lnTo>
                    <a:pt x="3030" y="12"/>
                  </a:lnTo>
                  <a:lnTo>
                    <a:pt x="3051" y="25"/>
                  </a:lnTo>
                  <a:lnTo>
                    <a:pt x="3068" y="42"/>
                  </a:lnTo>
                  <a:lnTo>
                    <a:pt x="3081" y="63"/>
                  </a:lnTo>
                  <a:lnTo>
                    <a:pt x="3090" y="87"/>
                  </a:lnTo>
                  <a:lnTo>
                    <a:pt x="3092" y="113"/>
                  </a:lnTo>
                  <a:lnTo>
                    <a:pt x="3092" y="844"/>
                  </a:lnTo>
                  <a:lnTo>
                    <a:pt x="3091" y="864"/>
                  </a:lnTo>
                  <a:lnTo>
                    <a:pt x="3086" y="883"/>
                  </a:lnTo>
                  <a:lnTo>
                    <a:pt x="3077" y="900"/>
                  </a:lnTo>
                  <a:lnTo>
                    <a:pt x="3086" y="918"/>
                  </a:lnTo>
                  <a:lnTo>
                    <a:pt x="3091" y="936"/>
                  </a:lnTo>
                  <a:lnTo>
                    <a:pt x="3092" y="956"/>
                  </a:lnTo>
                  <a:lnTo>
                    <a:pt x="3092" y="1687"/>
                  </a:lnTo>
                  <a:lnTo>
                    <a:pt x="3091" y="1707"/>
                  </a:lnTo>
                  <a:lnTo>
                    <a:pt x="3086" y="1726"/>
                  </a:lnTo>
                  <a:lnTo>
                    <a:pt x="3077" y="1743"/>
                  </a:lnTo>
                  <a:lnTo>
                    <a:pt x="3077" y="1744"/>
                  </a:lnTo>
                  <a:lnTo>
                    <a:pt x="3082" y="1756"/>
                  </a:lnTo>
                  <a:lnTo>
                    <a:pt x="3088" y="1767"/>
                  </a:lnTo>
                  <a:lnTo>
                    <a:pt x="3089" y="1771"/>
                  </a:lnTo>
                  <a:lnTo>
                    <a:pt x="3091" y="1785"/>
                  </a:lnTo>
                  <a:lnTo>
                    <a:pt x="3092" y="1799"/>
                  </a:lnTo>
                  <a:lnTo>
                    <a:pt x="3092" y="1800"/>
                  </a:lnTo>
                  <a:lnTo>
                    <a:pt x="3092" y="2306"/>
                  </a:lnTo>
                  <a:lnTo>
                    <a:pt x="3142" y="2309"/>
                  </a:lnTo>
                  <a:lnTo>
                    <a:pt x="3189" y="2318"/>
                  </a:lnTo>
                  <a:lnTo>
                    <a:pt x="3235" y="2332"/>
                  </a:lnTo>
                  <a:lnTo>
                    <a:pt x="3277" y="2351"/>
                  </a:lnTo>
                  <a:lnTo>
                    <a:pt x="3317" y="2377"/>
                  </a:lnTo>
                  <a:lnTo>
                    <a:pt x="3354" y="2405"/>
                  </a:lnTo>
                  <a:lnTo>
                    <a:pt x="3387" y="2438"/>
                  </a:lnTo>
                  <a:lnTo>
                    <a:pt x="3415" y="2475"/>
                  </a:lnTo>
                  <a:lnTo>
                    <a:pt x="3440" y="2514"/>
                  </a:lnTo>
                  <a:lnTo>
                    <a:pt x="3460" y="2557"/>
                  </a:lnTo>
                  <a:lnTo>
                    <a:pt x="3474" y="2603"/>
                  </a:lnTo>
                  <a:lnTo>
                    <a:pt x="3483" y="2650"/>
                  </a:lnTo>
                  <a:lnTo>
                    <a:pt x="3486" y="2699"/>
                  </a:lnTo>
                  <a:lnTo>
                    <a:pt x="3483" y="2749"/>
                  </a:lnTo>
                  <a:lnTo>
                    <a:pt x="3474" y="2796"/>
                  </a:lnTo>
                  <a:lnTo>
                    <a:pt x="3460" y="2842"/>
                  </a:lnTo>
                  <a:lnTo>
                    <a:pt x="3440" y="2884"/>
                  </a:lnTo>
                  <a:lnTo>
                    <a:pt x="3415" y="2924"/>
                  </a:lnTo>
                  <a:lnTo>
                    <a:pt x="3387" y="2961"/>
                  </a:lnTo>
                  <a:lnTo>
                    <a:pt x="3354" y="2994"/>
                  </a:lnTo>
                  <a:lnTo>
                    <a:pt x="3317" y="3022"/>
                  </a:lnTo>
                  <a:lnTo>
                    <a:pt x="3277" y="3047"/>
                  </a:lnTo>
                  <a:lnTo>
                    <a:pt x="3235" y="3067"/>
                  </a:lnTo>
                  <a:lnTo>
                    <a:pt x="3189" y="3080"/>
                  </a:lnTo>
                  <a:lnTo>
                    <a:pt x="3142" y="3090"/>
                  </a:lnTo>
                  <a:lnTo>
                    <a:pt x="3092" y="3093"/>
                  </a:lnTo>
                  <a:lnTo>
                    <a:pt x="3045" y="3090"/>
                  </a:lnTo>
                  <a:lnTo>
                    <a:pt x="3001" y="3082"/>
                  </a:lnTo>
                  <a:lnTo>
                    <a:pt x="2958" y="3069"/>
                  </a:lnTo>
                  <a:lnTo>
                    <a:pt x="2917" y="3052"/>
                  </a:lnTo>
                  <a:lnTo>
                    <a:pt x="2879" y="3030"/>
                  </a:lnTo>
                  <a:lnTo>
                    <a:pt x="2843" y="3003"/>
                  </a:lnTo>
                  <a:lnTo>
                    <a:pt x="2811" y="2974"/>
                  </a:lnTo>
                  <a:lnTo>
                    <a:pt x="2810" y="2995"/>
                  </a:lnTo>
                  <a:lnTo>
                    <a:pt x="2806" y="3015"/>
                  </a:lnTo>
                  <a:lnTo>
                    <a:pt x="2797" y="3034"/>
                  </a:lnTo>
                  <a:lnTo>
                    <a:pt x="2784" y="3054"/>
                  </a:lnTo>
                  <a:lnTo>
                    <a:pt x="2767" y="3071"/>
                  </a:lnTo>
                  <a:lnTo>
                    <a:pt x="2745" y="3082"/>
                  </a:lnTo>
                  <a:lnTo>
                    <a:pt x="2723" y="3090"/>
                  </a:lnTo>
                  <a:lnTo>
                    <a:pt x="2699" y="3093"/>
                  </a:lnTo>
                  <a:lnTo>
                    <a:pt x="1968" y="3093"/>
                  </a:lnTo>
                  <a:lnTo>
                    <a:pt x="1944" y="3090"/>
                  </a:lnTo>
                  <a:lnTo>
                    <a:pt x="1920" y="3082"/>
                  </a:lnTo>
                  <a:lnTo>
                    <a:pt x="1900" y="3071"/>
                  </a:lnTo>
                  <a:lnTo>
                    <a:pt x="1882" y="3054"/>
                  </a:lnTo>
                  <a:lnTo>
                    <a:pt x="1869" y="3034"/>
                  </a:lnTo>
                  <a:lnTo>
                    <a:pt x="1860" y="3012"/>
                  </a:lnTo>
                  <a:lnTo>
                    <a:pt x="1856" y="2988"/>
                  </a:lnTo>
                  <a:lnTo>
                    <a:pt x="1857" y="2964"/>
                  </a:lnTo>
                  <a:lnTo>
                    <a:pt x="1862" y="2941"/>
                  </a:lnTo>
                  <a:lnTo>
                    <a:pt x="1874" y="2919"/>
                  </a:lnTo>
                  <a:lnTo>
                    <a:pt x="2054" y="2643"/>
                  </a:lnTo>
                  <a:lnTo>
                    <a:pt x="618" y="2643"/>
                  </a:lnTo>
                  <a:lnTo>
                    <a:pt x="593" y="2640"/>
                  </a:lnTo>
                  <a:lnTo>
                    <a:pt x="569" y="2631"/>
                  </a:lnTo>
                  <a:lnTo>
                    <a:pt x="548" y="2619"/>
                  </a:lnTo>
                  <a:lnTo>
                    <a:pt x="530" y="2601"/>
                  </a:lnTo>
                  <a:lnTo>
                    <a:pt x="518" y="2580"/>
                  </a:lnTo>
                  <a:lnTo>
                    <a:pt x="509" y="2556"/>
                  </a:lnTo>
                  <a:lnTo>
                    <a:pt x="506" y="2531"/>
                  </a:lnTo>
                  <a:lnTo>
                    <a:pt x="506" y="2362"/>
                  </a:lnTo>
                  <a:lnTo>
                    <a:pt x="112" y="2362"/>
                  </a:lnTo>
                  <a:lnTo>
                    <a:pt x="87" y="2359"/>
                  </a:lnTo>
                  <a:lnTo>
                    <a:pt x="63" y="2350"/>
                  </a:lnTo>
                  <a:lnTo>
                    <a:pt x="42" y="2338"/>
                  </a:lnTo>
                  <a:lnTo>
                    <a:pt x="24" y="2320"/>
                  </a:lnTo>
                  <a:lnTo>
                    <a:pt x="12" y="2299"/>
                  </a:lnTo>
                  <a:lnTo>
                    <a:pt x="3" y="2275"/>
                  </a:lnTo>
                  <a:lnTo>
                    <a:pt x="0" y="2249"/>
                  </a:lnTo>
                  <a:lnTo>
                    <a:pt x="0" y="394"/>
                  </a:lnTo>
                  <a:lnTo>
                    <a:pt x="3" y="369"/>
                  </a:lnTo>
                  <a:lnTo>
                    <a:pt x="12" y="344"/>
                  </a:lnTo>
                  <a:lnTo>
                    <a:pt x="24" y="323"/>
                  </a:lnTo>
                  <a:lnTo>
                    <a:pt x="42" y="306"/>
                  </a:lnTo>
                  <a:lnTo>
                    <a:pt x="63" y="293"/>
                  </a:lnTo>
                  <a:lnTo>
                    <a:pt x="87" y="284"/>
                  </a:lnTo>
                  <a:lnTo>
                    <a:pt x="112" y="282"/>
                  </a:lnTo>
                  <a:lnTo>
                    <a:pt x="506" y="282"/>
                  </a:lnTo>
                  <a:lnTo>
                    <a:pt x="506" y="113"/>
                  </a:lnTo>
                  <a:lnTo>
                    <a:pt x="509" y="87"/>
                  </a:lnTo>
                  <a:lnTo>
                    <a:pt x="518" y="63"/>
                  </a:lnTo>
                  <a:lnTo>
                    <a:pt x="530" y="42"/>
                  </a:lnTo>
                  <a:lnTo>
                    <a:pt x="548" y="25"/>
                  </a:lnTo>
                  <a:lnTo>
                    <a:pt x="569" y="12"/>
                  </a:lnTo>
                  <a:lnTo>
                    <a:pt x="593" y="3"/>
                  </a:lnTo>
                  <a:lnTo>
                    <a:pt x="618" y="0"/>
                  </a:lnTo>
                  <a:close/>
                </a:path>
              </a:pathLst>
            </a:custGeom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823B7DEC-DF7F-F05F-FE45-7E57B5A1E3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6663" y="2476500"/>
              <a:ext cx="536575" cy="549275"/>
            </a:xfrm>
            <a:custGeom>
              <a:avLst/>
              <a:gdLst>
                <a:gd name="T0" fmla="*/ 1069 w 2362"/>
                <a:gd name="T1" fmla="*/ 2027 h 2418"/>
                <a:gd name="T2" fmla="*/ 1127 w 2362"/>
                <a:gd name="T3" fmla="*/ 2136 h 2418"/>
                <a:gd name="T4" fmla="*/ 1237 w 2362"/>
                <a:gd name="T5" fmla="*/ 2078 h 2418"/>
                <a:gd name="T6" fmla="*/ 1179 w 2362"/>
                <a:gd name="T7" fmla="*/ 1968 h 2418"/>
                <a:gd name="T8" fmla="*/ 734 w 2362"/>
                <a:gd name="T9" fmla="*/ 2008 h 2418"/>
                <a:gd name="T10" fmla="*/ 772 w 2362"/>
                <a:gd name="T11" fmla="*/ 2134 h 2418"/>
                <a:gd name="T12" fmla="*/ 897 w 2362"/>
                <a:gd name="T13" fmla="*/ 2096 h 2418"/>
                <a:gd name="T14" fmla="*/ 860 w 2362"/>
                <a:gd name="T15" fmla="*/ 1971 h 2418"/>
                <a:gd name="T16" fmla="*/ 343 w 2362"/>
                <a:gd name="T17" fmla="*/ 1935 h 2418"/>
                <a:gd name="T18" fmla="*/ 284 w 2362"/>
                <a:gd name="T19" fmla="*/ 2080 h 2418"/>
                <a:gd name="T20" fmla="*/ 394 w 2362"/>
                <a:gd name="T21" fmla="*/ 2190 h 2418"/>
                <a:gd name="T22" fmla="*/ 539 w 2362"/>
                <a:gd name="T23" fmla="*/ 2131 h 2418"/>
                <a:gd name="T24" fmla="*/ 539 w 2362"/>
                <a:gd name="T25" fmla="*/ 1973 h 2418"/>
                <a:gd name="T26" fmla="*/ 0 w 2362"/>
                <a:gd name="T27" fmla="*/ 1687 h 2418"/>
                <a:gd name="T28" fmla="*/ 1642 w 2362"/>
                <a:gd name="T29" fmla="*/ 1991 h 2418"/>
                <a:gd name="T30" fmla="*/ 1654 w 2362"/>
                <a:gd name="T31" fmla="*/ 2125 h 2418"/>
                <a:gd name="T32" fmla="*/ 1730 w 2362"/>
                <a:gd name="T33" fmla="*/ 2194 h 2418"/>
                <a:gd name="T34" fmla="*/ 1621 w 2362"/>
                <a:gd name="T35" fmla="*/ 2244 h 2418"/>
                <a:gd name="T36" fmla="*/ 1654 w 2362"/>
                <a:gd name="T37" fmla="*/ 1136 h 2418"/>
                <a:gd name="T38" fmla="*/ 1642 w 2362"/>
                <a:gd name="T39" fmla="*/ 1270 h 2418"/>
                <a:gd name="T40" fmla="*/ 2058 w 2362"/>
                <a:gd name="T41" fmla="*/ 1282 h 2418"/>
                <a:gd name="T42" fmla="*/ 2070 w 2362"/>
                <a:gd name="T43" fmla="*/ 1147 h 2418"/>
                <a:gd name="T44" fmla="*/ 1109 w 2362"/>
                <a:gd name="T45" fmla="*/ 1127 h 2418"/>
                <a:gd name="T46" fmla="*/ 1072 w 2362"/>
                <a:gd name="T47" fmla="*/ 1253 h 2418"/>
                <a:gd name="T48" fmla="*/ 1197 w 2362"/>
                <a:gd name="T49" fmla="*/ 1290 h 2418"/>
                <a:gd name="T50" fmla="*/ 1235 w 2362"/>
                <a:gd name="T51" fmla="*/ 1165 h 2418"/>
                <a:gd name="T52" fmla="*/ 790 w 2362"/>
                <a:gd name="T53" fmla="*/ 1124 h 2418"/>
                <a:gd name="T54" fmla="*/ 731 w 2362"/>
                <a:gd name="T55" fmla="*/ 1234 h 2418"/>
                <a:gd name="T56" fmla="*/ 841 w 2362"/>
                <a:gd name="T57" fmla="*/ 1293 h 2418"/>
                <a:gd name="T58" fmla="*/ 900 w 2362"/>
                <a:gd name="T59" fmla="*/ 1183 h 2418"/>
                <a:gd name="T60" fmla="*/ 790 w 2362"/>
                <a:gd name="T61" fmla="*/ 1124 h 2418"/>
                <a:gd name="T62" fmla="*/ 305 w 2362"/>
                <a:gd name="T63" fmla="*/ 1130 h 2418"/>
                <a:gd name="T64" fmla="*/ 305 w 2362"/>
                <a:gd name="T65" fmla="*/ 1288 h 2418"/>
                <a:gd name="T66" fmla="*/ 450 w 2362"/>
                <a:gd name="T67" fmla="*/ 1347 h 2418"/>
                <a:gd name="T68" fmla="*/ 560 w 2362"/>
                <a:gd name="T69" fmla="*/ 1237 h 2418"/>
                <a:gd name="T70" fmla="*/ 501 w 2362"/>
                <a:gd name="T71" fmla="*/ 1092 h 2418"/>
                <a:gd name="T72" fmla="*/ 2362 w 2362"/>
                <a:gd name="T73" fmla="*/ 1574 h 2418"/>
                <a:gd name="T74" fmla="*/ 1642 w 2362"/>
                <a:gd name="T75" fmla="*/ 304 h 2418"/>
                <a:gd name="T76" fmla="*/ 1654 w 2362"/>
                <a:gd name="T77" fmla="*/ 438 h 2418"/>
                <a:gd name="T78" fmla="*/ 2070 w 2362"/>
                <a:gd name="T79" fmla="*/ 427 h 2418"/>
                <a:gd name="T80" fmla="*/ 2058 w 2362"/>
                <a:gd name="T81" fmla="*/ 292 h 2418"/>
                <a:gd name="T82" fmla="*/ 1093 w 2362"/>
                <a:gd name="T83" fmla="*/ 293 h 2418"/>
                <a:gd name="T84" fmla="*/ 1081 w 2362"/>
                <a:gd name="T85" fmla="*/ 426 h 2418"/>
                <a:gd name="T86" fmla="*/ 1214 w 2362"/>
                <a:gd name="T87" fmla="*/ 438 h 2418"/>
                <a:gd name="T88" fmla="*/ 1226 w 2362"/>
                <a:gd name="T89" fmla="*/ 305 h 2418"/>
                <a:gd name="T90" fmla="*/ 772 w 2362"/>
                <a:gd name="T91" fmla="*/ 284 h 2418"/>
                <a:gd name="T92" fmla="*/ 734 w 2362"/>
                <a:gd name="T93" fmla="*/ 410 h 2418"/>
                <a:gd name="T94" fmla="*/ 860 w 2362"/>
                <a:gd name="T95" fmla="*/ 447 h 2418"/>
                <a:gd name="T96" fmla="*/ 897 w 2362"/>
                <a:gd name="T97" fmla="*/ 321 h 2418"/>
                <a:gd name="T98" fmla="*/ 423 w 2362"/>
                <a:gd name="T99" fmla="*/ 225 h 2418"/>
                <a:gd name="T100" fmla="*/ 293 w 2362"/>
                <a:gd name="T101" fmla="*/ 311 h 2418"/>
                <a:gd name="T102" fmla="*/ 323 w 2362"/>
                <a:gd name="T103" fmla="*/ 465 h 2418"/>
                <a:gd name="T104" fmla="*/ 476 w 2362"/>
                <a:gd name="T105" fmla="*/ 494 h 2418"/>
                <a:gd name="T106" fmla="*/ 563 w 2362"/>
                <a:gd name="T107" fmla="*/ 366 h 2418"/>
                <a:gd name="T108" fmla="*/ 476 w 2362"/>
                <a:gd name="T109" fmla="*/ 236 h 2418"/>
                <a:gd name="T110" fmla="*/ 0 w 2362"/>
                <a:gd name="T111" fmla="*/ 731 h 2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62" h="2418">
                  <a:moveTo>
                    <a:pt x="1127" y="1968"/>
                  </a:moveTo>
                  <a:lnTo>
                    <a:pt x="1109" y="1971"/>
                  </a:lnTo>
                  <a:lnTo>
                    <a:pt x="1093" y="1980"/>
                  </a:lnTo>
                  <a:lnTo>
                    <a:pt x="1081" y="1992"/>
                  </a:lnTo>
                  <a:lnTo>
                    <a:pt x="1072" y="2008"/>
                  </a:lnTo>
                  <a:lnTo>
                    <a:pt x="1069" y="2027"/>
                  </a:lnTo>
                  <a:lnTo>
                    <a:pt x="1069" y="2078"/>
                  </a:lnTo>
                  <a:lnTo>
                    <a:pt x="1072" y="2096"/>
                  </a:lnTo>
                  <a:lnTo>
                    <a:pt x="1081" y="2113"/>
                  </a:lnTo>
                  <a:lnTo>
                    <a:pt x="1093" y="2125"/>
                  </a:lnTo>
                  <a:lnTo>
                    <a:pt x="1109" y="2134"/>
                  </a:lnTo>
                  <a:lnTo>
                    <a:pt x="1127" y="2136"/>
                  </a:lnTo>
                  <a:lnTo>
                    <a:pt x="1179" y="2136"/>
                  </a:lnTo>
                  <a:lnTo>
                    <a:pt x="1197" y="2134"/>
                  </a:lnTo>
                  <a:lnTo>
                    <a:pt x="1214" y="2125"/>
                  </a:lnTo>
                  <a:lnTo>
                    <a:pt x="1226" y="2113"/>
                  </a:lnTo>
                  <a:lnTo>
                    <a:pt x="1235" y="2096"/>
                  </a:lnTo>
                  <a:lnTo>
                    <a:pt x="1237" y="2078"/>
                  </a:lnTo>
                  <a:lnTo>
                    <a:pt x="1237" y="2027"/>
                  </a:lnTo>
                  <a:lnTo>
                    <a:pt x="1235" y="2008"/>
                  </a:lnTo>
                  <a:lnTo>
                    <a:pt x="1226" y="1992"/>
                  </a:lnTo>
                  <a:lnTo>
                    <a:pt x="1214" y="1980"/>
                  </a:lnTo>
                  <a:lnTo>
                    <a:pt x="1197" y="1971"/>
                  </a:lnTo>
                  <a:lnTo>
                    <a:pt x="1179" y="1968"/>
                  </a:lnTo>
                  <a:lnTo>
                    <a:pt x="1127" y="1968"/>
                  </a:lnTo>
                  <a:close/>
                  <a:moveTo>
                    <a:pt x="790" y="1968"/>
                  </a:moveTo>
                  <a:lnTo>
                    <a:pt x="772" y="1971"/>
                  </a:lnTo>
                  <a:lnTo>
                    <a:pt x="755" y="1980"/>
                  </a:lnTo>
                  <a:lnTo>
                    <a:pt x="743" y="1992"/>
                  </a:lnTo>
                  <a:lnTo>
                    <a:pt x="734" y="2008"/>
                  </a:lnTo>
                  <a:lnTo>
                    <a:pt x="731" y="2027"/>
                  </a:lnTo>
                  <a:lnTo>
                    <a:pt x="731" y="2078"/>
                  </a:lnTo>
                  <a:lnTo>
                    <a:pt x="734" y="2096"/>
                  </a:lnTo>
                  <a:lnTo>
                    <a:pt x="743" y="2113"/>
                  </a:lnTo>
                  <a:lnTo>
                    <a:pt x="755" y="2125"/>
                  </a:lnTo>
                  <a:lnTo>
                    <a:pt x="772" y="2134"/>
                  </a:lnTo>
                  <a:lnTo>
                    <a:pt x="790" y="2136"/>
                  </a:lnTo>
                  <a:lnTo>
                    <a:pt x="841" y="2136"/>
                  </a:lnTo>
                  <a:lnTo>
                    <a:pt x="860" y="2134"/>
                  </a:lnTo>
                  <a:lnTo>
                    <a:pt x="876" y="2125"/>
                  </a:lnTo>
                  <a:lnTo>
                    <a:pt x="888" y="2113"/>
                  </a:lnTo>
                  <a:lnTo>
                    <a:pt x="897" y="2096"/>
                  </a:lnTo>
                  <a:lnTo>
                    <a:pt x="900" y="2078"/>
                  </a:lnTo>
                  <a:lnTo>
                    <a:pt x="900" y="2027"/>
                  </a:lnTo>
                  <a:lnTo>
                    <a:pt x="897" y="2008"/>
                  </a:lnTo>
                  <a:lnTo>
                    <a:pt x="888" y="1992"/>
                  </a:lnTo>
                  <a:lnTo>
                    <a:pt x="876" y="1980"/>
                  </a:lnTo>
                  <a:lnTo>
                    <a:pt x="860" y="1971"/>
                  </a:lnTo>
                  <a:lnTo>
                    <a:pt x="841" y="1968"/>
                  </a:lnTo>
                  <a:lnTo>
                    <a:pt x="790" y="1968"/>
                  </a:lnTo>
                  <a:close/>
                  <a:moveTo>
                    <a:pt x="423" y="1912"/>
                  </a:moveTo>
                  <a:lnTo>
                    <a:pt x="394" y="1914"/>
                  </a:lnTo>
                  <a:lnTo>
                    <a:pt x="368" y="1923"/>
                  </a:lnTo>
                  <a:lnTo>
                    <a:pt x="343" y="1935"/>
                  </a:lnTo>
                  <a:lnTo>
                    <a:pt x="323" y="1953"/>
                  </a:lnTo>
                  <a:lnTo>
                    <a:pt x="305" y="1973"/>
                  </a:lnTo>
                  <a:lnTo>
                    <a:pt x="293" y="1998"/>
                  </a:lnTo>
                  <a:lnTo>
                    <a:pt x="284" y="2024"/>
                  </a:lnTo>
                  <a:lnTo>
                    <a:pt x="282" y="2053"/>
                  </a:lnTo>
                  <a:lnTo>
                    <a:pt x="284" y="2080"/>
                  </a:lnTo>
                  <a:lnTo>
                    <a:pt x="293" y="2106"/>
                  </a:lnTo>
                  <a:lnTo>
                    <a:pt x="305" y="2131"/>
                  </a:lnTo>
                  <a:lnTo>
                    <a:pt x="323" y="2152"/>
                  </a:lnTo>
                  <a:lnTo>
                    <a:pt x="343" y="2169"/>
                  </a:lnTo>
                  <a:lnTo>
                    <a:pt x="368" y="2181"/>
                  </a:lnTo>
                  <a:lnTo>
                    <a:pt x="394" y="2190"/>
                  </a:lnTo>
                  <a:lnTo>
                    <a:pt x="423" y="2193"/>
                  </a:lnTo>
                  <a:lnTo>
                    <a:pt x="450" y="2190"/>
                  </a:lnTo>
                  <a:lnTo>
                    <a:pt x="476" y="2181"/>
                  </a:lnTo>
                  <a:lnTo>
                    <a:pt x="501" y="2169"/>
                  </a:lnTo>
                  <a:lnTo>
                    <a:pt x="522" y="2152"/>
                  </a:lnTo>
                  <a:lnTo>
                    <a:pt x="539" y="2131"/>
                  </a:lnTo>
                  <a:lnTo>
                    <a:pt x="551" y="2106"/>
                  </a:lnTo>
                  <a:lnTo>
                    <a:pt x="560" y="2080"/>
                  </a:lnTo>
                  <a:lnTo>
                    <a:pt x="563" y="2053"/>
                  </a:lnTo>
                  <a:lnTo>
                    <a:pt x="560" y="2024"/>
                  </a:lnTo>
                  <a:lnTo>
                    <a:pt x="551" y="1998"/>
                  </a:lnTo>
                  <a:lnTo>
                    <a:pt x="539" y="1973"/>
                  </a:lnTo>
                  <a:lnTo>
                    <a:pt x="522" y="1953"/>
                  </a:lnTo>
                  <a:lnTo>
                    <a:pt x="501" y="1935"/>
                  </a:lnTo>
                  <a:lnTo>
                    <a:pt x="476" y="1923"/>
                  </a:lnTo>
                  <a:lnTo>
                    <a:pt x="450" y="1914"/>
                  </a:lnTo>
                  <a:lnTo>
                    <a:pt x="423" y="1912"/>
                  </a:lnTo>
                  <a:close/>
                  <a:moveTo>
                    <a:pt x="0" y="1687"/>
                  </a:moveTo>
                  <a:lnTo>
                    <a:pt x="1743" y="1687"/>
                  </a:lnTo>
                  <a:lnTo>
                    <a:pt x="1743" y="1968"/>
                  </a:lnTo>
                  <a:lnTo>
                    <a:pt x="1687" y="1968"/>
                  </a:lnTo>
                  <a:lnTo>
                    <a:pt x="1669" y="1971"/>
                  </a:lnTo>
                  <a:lnTo>
                    <a:pt x="1654" y="1979"/>
                  </a:lnTo>
                  <a:lnTo>
                    <a:pt x="1642" y="1991"/>
                  </a:lnTo>
                  <a:lnTo>
                    <a:pt x="1634" y="2006"/>
                  </a:lnTo>
                  <a:lnTo>
                    <a:pt x="1631" y="2024"/>
                  </a:lnTo>
                  <a:lnTo>
                    <a:pt x="1631" y="2080"/>
                  </a:lnTo>
                  <a:lnTo>
                    <a:pt x="1634" y="2098"/>
                  </a:lnTo>
                  <a:lnTo>
                    <a:pt x="1642" y="2114"/>
                  </a:lnTo>
                  <a:lnTo>
                    <a:pt x="1654" y="2125"/>
                  </a:lnTo>
                  <a:lnTo>
                    <a:pt x="1669" y="2134"/>
                  </a:lnTo>
                  <a:lnTo>
                    <a:pt x="1687" y="2136"/>
                  </a:lnTo>
                  <a:lnTo>
                    <a:pt x="1743" y="2136"/>
                  </a:lnTo>
                  <a:lnTo>
                    <a:pt x="1743" y="2193"/>
                  </a:lnTo>
                  <a:lnTo>
                    <a:pt x="1744" y="2196"/>
                  </a:lnTo>
                  <a:lnTo>
                    <a:pt x="1730" y="2194"/>
                  </a:lnTo>
                  <a:lnTo>
                    <a:pt x="1716" y="2193"/>
                  </a:lnTo>
                  <a:lnTo>
                    <a:pt x="1693" y="2195"/>
                  </a:lnTo>
                  <a:lnTo>
                    <a:pt x="1672" y="2201"/>
                  </a:lnTo>
                  <a:lnTo>
                    <a:pt x="1652" y="2212"/>
                  </a:lnTo>
                  <a:lnTo>
                    <a:pt x="1635" y="2227"/>
                  </a:lnTo>
                  <a:lnTo>
                    <a:pt x="1621" y="2244"/>
                  </a:lnTo>
                  <a:lnTo>
                    <a:pt x="1508" y="2418"/>
                  </a:lnTo>
                  <a:lnTo>
                    <a:pt x="0" y="2418"/>
                  </a:lnTo>
                  <a:lnTo>
                    <a:pt x="0" y="1687"/>
                  </a:lnTo>
                  <a:close/>
                  <a:moveTo>
                    <a:pt x="1687" y="1124"/>
                  </a:moveTo>
                  <a:lnTo>
                    <a:pt x="1669" y="1127"/>
                  </a:lnTo>
                  <a:lnTo>
                    <a:pt x="1654" y="1136"/>
                  </a:lnTo>
                  <a:lnTo>
                    <a:pt x="1642" y="1147"/>
                  </a:lnTo>
                  <a:lnTo>
                    <a:pt x="1634" y="1163"/>
                  </a:lnTo>
                  <a:lnTo>
                    <a:pt x="1631" y="1181"/>
                  </a:lnTo>
                  <a:lnTo>
                    <a:pt x="1631" y="1237"/>
                  </a:lnTo>
                  <a:lnTo>
                    <a:pt x="1634" y="1255"/>
                  </a:lnTo>
                  <a:lnTo>
                    <a:pt x="1642" y="1270"/>
                  </a:lnTo>
                  <a:lnTo>
                    <a:pt x="1654" y="1282"/>
                  </a:lnTo>
                  <a:lnTo>
                    <a:pt x="1669" y="1290"/>
                  </a:lnTo>
                  <a:lnTo>
                    <a:pt x="1687" y="1293"/>
                  </a:lnTo>
                  <a:lnTo>
                    <a:pt x="2025" y="1293"/>
                  </a:lnTo>
                  <a:lnTo>
                    <a:pt x="2042" y="1290"/>
                  </a:lnTo>
                  <a:lnTo>
                    <a:pt x="2058" y="1282"/>
                  </a:lnTo>
                  <a:lnTo>
                    <a:pt x="2070" y="1270"/>
                  </a:lnTo>
                  <a:lnTo>
                    <a:pt x="2078" y="1255"/>
                  </a:lnTo>
                  <a:lnTo>
                    <a:pt x="2081" y="1237"/>
                  </a:lnTo>
                  <a:lnTo>
                    <a:pt x="2081" y="1181"/>
                  </a:lnTo>
                  <a:lnTo>
                    <a:pt x="2078" y="1163"/>
                  </a:lnTo>
                  <a:lnTo>
                    <a:pt x="2070" y="1147"/>
                  </a:lnTo>
                  <a:lnTo>
                    <a:pt x="2058" y="1136"/>
                  </a:lnTo>
                  <a:lnTo>
                    <a:pt x="2042" y="1127"/>
                  </a:lnTo>
                  <a:lnTo>
                    <a:pt x="2025" y="1124"/>
                  </a:lnTo>
                  <a:lnTo>
                    <a:pt x="1687" y="1124"/>
                  </a:lnTo>
                  <a:close/>
                  <a:moveTo>
                    <a:pt x="1127" y="1124"/>
                  </a:moveTo>
                  <a:lnTo>
                    <a:pt x="1109" y="1127"/>
                  </a:lnTo>
                  <a:lnTo>
                    <a:pt x="1093" y="1136"/>
                  </a:lnTo>
                  <a:lnTo>
                    <a:pt x="1081" y="1148"/>
                  </a:lnTo>
                  <a:lnTo>
                    <a:pt x="1072" y="1165"/>
                  </a:lnTo>
                  <a:lnTo>
                    <a:pt x="1069" y="1183"/>
                  </a:lnTo>
                  <a:lnTo>
                    <a:pt x="1069" y="1234"/>
                  </a:lnTo>
                  <a:lnTo>
                    <a:pt x="1072" y="1253"/>
                  </a:lnTo>
                  <a:lnTo>
                    <a:pt x="1081" y="1269"/>
                  </a:lnTo>
                  <a:lnTo>
                    <a:pt x="1093" y="1281"/>
                  </a:lnTo>
                  <a:lnTo>
                    <a:pt x="1109" y="1290"/>
                  </a:lnTo>
                  <a:lnTo>
                    <a:pt x="1127" y="1293"/>
                  </a:lnTo>
                  <a:lnTo>
                    <a:pt x="1179" y="1293"/>
                  </a:lnTo>
                  <a:lnTo>
                    <a:pt x="1197" y="1290"/>
                  </a:lnTo>
                  <a:lnTo>
                    <a:pt x="1214" y="1281"/>
                  </a:lnTo>
                  <a:lnTo>
                    <a:pt x="1226" y="1269"/>
                  </a:lnTo>
                  <a:lnTo>
                    <a:pt x="1235" y="1253"/>
                  </a:lnTo>
                  <a:lnTo>
                    <a:pt x="1237" y="1234"/>
                  </a:lnTo>
                  <a:lnTo>
                    <a:pt x="1237" y="1183"/>
                  </a:lnTo>
                  <a:lnTo>
                    <a:pt x="1235" y="1165"/>
                  </a:lnTo>
                  <a:lnTo>
                    <a:pt x="1226" y="1148"/>
                  </a:lnTo>
                  <a:lnTo>
                    <a:pt x="1214" y="1136"/>
                  </a:lnTo>
                  <a:lnTo>
                    <a:pt x="1197" y="1127"/>
                  </a:lnTo>
                  <a:lnTo>
                    <a:pt x="1179" y="1124"/>
                  </a:lnTo>
                  <a:lnTo>
                    <a:pt x="1127" y="1124"/>
                  </a:lnTo>
                  <a:close/>
                  <a:moveTo>
                    <a:pt x="790" y="1124"/>
                  </a:moveTo>
                  <a:lnTo>
                    <a:pt x="772" y="1127"/>
                  </a:lnTo>
                  <a:lnTo>
                    <a:pt x="755" y="1136"/>
                  </a:lnTo>
                  <a:lnTo>
                    <a:pt x="743" y="1148"/>
                  </a:lnTo>
                  <a:lnTo>
                    <a:pt x="734" y="1165"/>
                  </a:lnTo>
                  <a:lnTo>
                    <a:pt x="731" y="1183"/>
                  </a:lnTo>
                  <a:lnTo>
                    <a:pt x="731" y="1234"/>
                  </a:lnTo>
                  <a:lnTo>
                    <a:pt x="734" y="1253"/>
                  </a:lnTo>
                  <a:lnTo>
                    <a:pt x="743" y="1269"/>
                  </a:lnTo>
                  <a:lnTo>
                    <a:pt x="755" y="1281"/>
                  </a:lnTo>
                  <a:lnTo>
                    <a:pt x="772" y="1290"/>
                  </a:lnTo>
                  <a:lnTo>
                    <a:pt x="790" y="1293"/>
                  </a:lnTo>
                  <a:lnTo>
                    <a:pt x="841" y="1293"/>
                  </a:lnTo>
                  <a:lnTo>
                    <a:pt x="860" y="1290"/>
                  </a:lnTo>
                  <a:lnTo>
                    <a:pt x="876" y="1281"/>
                  </a:lnTo>
                  <a:lnTo>
                    <a:pt x="888" y="1269"/>
                  </a:lnTo>
                  <a:lnTo>
                    <a:pt x="897" y="1253"/>
                  </a:lnTo>
                  <a:lnTo>
                    <a:pt x="900" y="1234"/>
                  </a:lnTo>
                  <a:lnTo>
                    <a:pt x="900" y="1183"/>
                  </a:lnTo>
                  <a:lnTo>
                    <a:pt x="897" y="1165"/>
                  </a:lnTo>
                  <a:lnTo>
                    <a:pt x="888" y="1148"/>
                  </a:lnTo>
                  <a:lnTo>
                    <a:pt x="876" y="1136"/>
                  </a:lnTo>
                  <a:lnTo>
                    <a:pt x="860" y="1127"/>
                  </a:lnTo>
                  <a:lnTo>
                    <a:pt x="841" y="1124"/>
                  </a:lnTo>
                  <a:lnTo>
                    <a:pt x="790" y="1124"/>
                  </a:lnTo>
                  <a:close/>
                  <a:moveTo>
                    <a:pt x="423" y="1068"/>
                  </a:moveTo>
                  <a:lnTo>
                    <a:pt x="394" y="1071"/>
                  </a:lnTo>
                  <a:lnTo>
                    <a:pt x="368" y="1080"/>
                  </a:lnTo>
                  <a:lnTo>
                    <a:pt x="343" y="1092"/>
                  </a:lnTo>
                  <a:lnTo>
                    <a:pt x="323" y="1109"/>
                  </a:lnTo>
                  <a:lnTo>
                    <a:pt x="305" y="1130"/>
                  </a:lnTo>
                  <a:lnTo>
                    <a:pt x="293" y="1154"/>
                  </a:lnTo>
                  <a:lnTo>
                    <a:pt x="284" y="1180"/>
                  </a:lnTo>
                  <a:lnTo>
                    <a:pt x="282" y="1208"/>
                  </a:lnTo>
                  <a:lnTo>
                    <a:pt x="284" y="1237"/>
                  </a:lnTo>
                  <a:lnTo>
                    <a:pt x="293" y="1263"/>
                  </a:lnTo>
                  <a:lnTo>
                    <a:pt x="305" y="1288"/>
                  </a:lnTo>
                  <a:lnTo>
                    <a:pt x="323" y="1308"/>
                  </a:lnTo>
                  <a:lnTo>
                    <a:pt x="343" y="1326"/>
                  </a:lnTo>
                  <a:lnTo>
                    <a:pt x="368" y="1338"/>
                  </a:lnTo>
                  <a:lnTo>
                    <a:pt x="394" y="1347"/>
                  </a:lnTo>
                  <a:lnTo>
                    <a:pt x="423" y="1349"/>
                  </a:lnTo>
                  <a:lnTo>
                    <a:pt x="450" y="1347"/>
                  </a:lnTo>
                  <a:lnTo>
                    <a:pt x="476" y="1338"/>
                  </a:lnTo>
                  <a:lnTo>
                    <a:pt x="501" y="1326"/>
                  </a:lnTo>
                  <a:lnTo>
                    <a:pt x="522" y="1308"/>
                  </a:lnTo>
                  <a:lnTo>
                    <a:pt x="539" y="1288"/>
                  </a:lnTo>
                  <a:lnTo>
                    <a:pt x="551" y="1263"/>
                  </a:lnTo>
                  <a:lnTo>
                    <a:pt x="560" y="1237"/>
                  </a:lnTo>
                  <a:lnTo>
                    <a:pt x="563" y="1208"/>
                  </a:lnTo>
                  <a:lnTo>
                    <a:pt x="560" y="1180"/>
                  </a:lnTo>
                  <a:lnTo>
                    <a:pt x="551" y="1154"/>
                  </a:lnTo>
                  <a:lnTo>
                    <a:pt x="539" y="1130"/>
                  </a:lnTo>
                  <a:lnTo>
                    <a:pt x="522" y="1109"/>
                  </a:lnTo>
                  <a:lnTo>
                    <a:pt x="501" y="1092"/>
                  </a:lnTo>
                  <a:lnTo>
                    <a:pt x="476" y="1080"/>
                  </a:lnTo>
                  <a:lnTo>
                    <a:pt x="450" y="1071"/>
                  </a:lnTo>
                  <a:lnTo>
                    <a:pt x="423" y="1068"/>
                  </a:lnTo>
                  <a:close/>
                  <a:moveTo>
                    <a:pt x="0" y="843"/>
                  </a:moveTo>
                  <a:lnTo>
                    <a:pt x="2362" y="843"/>
                  </a:lnTo>
                  <a:lnTo>
                    <a:pt x="2362" y="1574"/>
                  </a:lnTo>
                  <a:lnTo>
                    <a:pt x="0" y="1574"/>
                  </a:lnTo>
                  <a:lnTo>
                    <a:pt x="0" y="843"/>
                  </a:lnTo>
                  <a:close/>
                  <a:moveTo>
                    <a:pt x="1687" y="281"/>
                  </a:moveTo>
                  <a:lnTo>
                    <a:pt x="1669" y="284"/>
                  </a:lnTo>
                  <a:lnTo>
                    <a:pt x="1654" y="292"/>
                  </a:lnTo>
                  <a:lnTo>
                    <a:pt x="1642" y="304"/>
                  </a:lnTo>
                  <a:lnTo>
                    <a:pt x="1634" y="319"/>
                  </a:lnTo>
                  <a:lnTo>
                    <a:pt x="1631" y="337"/>
                  </a:lnTo>
                  <a:lnTo>
                    <a:pt x="1631" y="393"/>
                  </a:lnTo>
                  <a:lnTo>
                    <a:pt x="1634" y="411"/>
                  </a:lnTo>
                  <a:lnTo>
                    <a:pt x="1642" y="427"/>
                  </a:lnTo>
                  <a:lnTo>
                    <a:pt x="1654" y="438"/>
                  </a:lnTo>
                  <a:lnTo>
                    <a:pt x="1669" y="447"/>
                  </a:lnTo>
                  <a:lnTo>
                    <a:pt x="1687" y="450"/>
                  </a:lnTo>
                  <a:lnTo>
                    <a:pt x="2025" y="450"/>
                  </a:lnTo>
                  <a:lnTo>
                    <a:pt x="2042" y="447"/>
                  </a:lnTo>
                  <a:lnTo>
                    <a:pt x="2058" y="438"/>
                  </a:lnTo>
                  <a:lnTo>
                    <a:pt x="2070" y="427"/>
                  </a:lnTo>
                  <a:lnTo>
                    <a:pt x="2078" y="411"/>
                  </a:lnTo>
                  <a:lnTo>
                    <a:pt x="2081" y="393"/>
                  </a:lnTo>
                  <a:lnTo>
                    <a:pt x="2081" y="337"/>
                  </a:lnTo>
                  <a:lnTo>
                    <a:pt x="2078" y="319"/>
                  </a:lnTo>
                  <a:lnTo>
                    <a:pt x="2070" y="304"/>
                  </a:lnTo>
                  <a:lnTo>
                    <a:pt x="2058" y="292"/>
                  </a:lnTo>
                  <a:lnTo>
                    <a:pt x="2042" y="284"/>
                  </a:lnTo>
                  <a:lnTo>
                    <a:pt x="2025" y="281"/>
                  </a:lnTo>
                  <a:lnTo>
                    <a:pt x="1687" y="281"/>
                  </a:lnTo>
                  <a:close/>
                  <a:moveTo>
                    <a:pt x="1127" y="281"/>
                  </a:moveTo>
                  <a:lnTo>
                    <a:pt x="1109" y="284"/>
                  </a:lnTo>
                  <a:lnTo>
                    <a:pt x="1093" y="293"/>
                  </a:lnTo>
                  <a:lnTo>
                    <a:pt x="1081" y="305"/>
                  </a:lnTo>
                  <a:lnTo>
                    <a:pt x="1072" y="321"/>
                  </a:lnTo>
                  <a:lnTo>
                    <a:pt x="1069" y="340"/>
                  </a:lnTo>
                  <a:lnTo>
                    <a:pt x="1069" y="391"/>
                  </a:lnTo>
                  <a:lnTo>
                    <a:pt x="1072" y="410"/>
                  </a:lnTo>
                  <a:lnTo>
                    <a:pt x="1081" y="426"/>
                  </a:lnTo>
                  <a:lnTo>
                    <a:pt x="1093" y="438"/>
                  </a:lnTo>
                  <a:lnTo>
                    <a:pt x="1109" y="447"/>
                  </a:lnTo>
                  <a:lnTo>
                    <a:pt x="1127" y="450"/>
                  </a:lnTo>
                  <a:lnTo>
                    <a:pt x="1179" y="450"/>
                  </a:lnTo>
                  <a:lnTo>
                    <a:pt x="1197" y="447"/>
                  </a:lnTo>
                  <a:lnTo>
                    <a:pt x="1214" y="438"/>
                  </a:lnTo>
                  <a:lnTo>
                    <a:pt x="1226" y="426"/>
                  </a:lnTo>
                  <a:lnTo>
                    <a:pt x="1235" y="410"/>
                  </a:lnTo>
                  <a:lnTo>
                    <a:pt x="1237" y="391"/>
                  </a:lnTo>
                  <a:lnTo>
                    <a:pt x="1237" y="340"/>
                  </a:lnTo>
                  <a:lnTo>
                    <a:pt x="1235" y="321"/>
                  </a:lnTo>
                  <a:lnTo>
                    <a:pt x="1226" y="305"/>
                  </a:lnTo>
                  <a:lnTo>
                    <a:pt x="1214" y="293"/>
                  </a:lnTo>
                  <a:lnTo>
                    <a:pt x="1197" y="284"/>
                  </a:lnTo>
                  <a:lnTo>
                    <a:pt x="1179" y="281"/>
                  </a:lnTo>
                  <a:lnTo>
                    <a:pt x="1127" y="281"/>
                  </a:lnTo>
                  <a:close/>
                  <a:moveTo>
                    <a:pt x="790" y="281"/>
                  </a:moveTo>
                  <a:lnTo>
                    <a:pt x="772" y="284"/>
                  </a:lnTo>
                  <a:lnTo>
                    <a:pt x="755" y="293"/>
                  </a:lnTo>
                  <a:lnTo>
                    <a:pt x="743" y="305"/>
                  </a:lnTo>
                  <a:lnTo>
                    <a:pt x="734" y="321"/>
                  </a:lnTo>
                  <a:lnTo>
                    <a:pt x="731" y="340"/>
                  </a:lnTo>
                  <a:lnTo>
                    <a:pt x="731" y="391"/>
                  </a:lnTo>
                  <a:lnTo>
                    <a:pt x="734" y="410"/>
                  </a:lnTo>
                  <a:lnTo>
                    <a:pt x="743" y="426"/>
                  </a:lnTo>
                  <a:lnTo>
                    <a:pt x="755" y="438"/>
                  </a:lnTo>
                  <a:lnTo>
                    <a:pt x="772" y="447"/>
                  </a:lnTo>
                  <a:lnTo>
                    <a:pt x="790" y="450"/>
                  </a:lnTo>
                  <a:lnTo>
                    <a:pt x="841" y="450"/>
                  </a:lnTo>
                  <a:lnTo>
                    <a:pt x="860" y="447"/>
                  </a:lnTo>
                  <a:lnTo>
                    <a:pt x="876" y="438"/>
                  </a:lnTo>
                  <a:lnTo>
                    <a:pt x="888" y="426"/>
                  </a:lnTo>
                  <a:lnTo>
                    <a:pt x="897" y="410"/>
                  </a:lnTo>
                  <a:lnTo>
                    <a:pt x="900" y="391"/>
                  </a:lnTo>
                  <a:lnTo>
                    <a:pt x="900" y="340"/>
                  </a:lnTo>
                  <a:lnTo>
                    <a:pt x="897" y="321"/>
                  </a:lnTo>
                  <a:lnTo>
                    <a:pt x="888" y="305"/>
                  </a:lnTo>
                  <a:lnTo>
                    <a:pt x="876" y="293"/>
                  </a:lnTo>
                  <a:lnTo>
                    <a:pt x="860" y="284"/>
                  </a:lnTo>
                  <a:lnTo>
                    <a:pt x="841" y="281"/>
                  </a:lnTo>
                  <a:lnTo>
                    <a:pt x="790" y="281"/>
                  </a:lnTo>
                  <a:close/>
                  <a:moveTo>
                    <a:pt x="423" y="225"/>
                  </a:moveTo>
                  <a:lnTo>
                    <a:pt x="394" y="228"/>
                  </a:lnTo>
                  <a:lnTo>
                    <a:pt x="368" y="236"/>
                  </a:lnTo>
                  <a:lnTo>
                    <a:pt x="343" y="249"/>
                  </a:lnTo>
                  <a:lnTo>
                    <a:pt x="323" y="266"/>
                  </a:lnTo>
                  <a:lnTo>
                    <a:pt x="305" y="286"/>
                  </a:lnTo>
                  <a:lnTo>
                    <a:pt x="293" y="311"/>
                  </a:lnTo>
                  <a:lnTo>
                    <a:pt x="284" y="337"/>
                  </a:lnTo>
                  <a:lnTo>
                    <a:pt x="282" y="366"/>
                  </a:lnTo>
                  <a:lnTo>
                    <a:pt x="284" y="394"/>
                  </a:lnTo>
                  <a:lnTo>
                    <a:pt x="293" y="420"/>
                  </a:lnTo>
                  <a:lnTo>
                    <a:pt x="305" y="444"/>
                  </a:lnTo>
                  <a:lnTo>
                    <a:pt x="323" y="465"/>
                  </a:lnTo>
                  <a:lnTo>
                    <a:pt x="343" y="482"/>
                  </a:lnTo>
                  <a:lnTo>
                    <a:pt x="368" y="494"/>
                  </a:lnTo>
                  <a:lnTo>
                    <a:pt x="394" y="503"/>
                  </a:lnTo>
                  <a:lnTo>
                    <a:pt x="423" y="506"/>
                  </a:lnTo>
                  <a:lnTo>
                    <a:pt x="450" y="503"/>
                  </a:lnTo>
                  <a:lnTo>
                    <a:pt x="476" y="494"/>
                  </a:lnTo>
                  <a:lnTo>
                    <a:pt x="501" y="482"/>
                  </a:lnTo>
                  <a:lnTo>
                    <a:pt x="522" y="465"/>
                  </a:lnTo>
                  <a:lnTo>
                    <a:pt x="539" y="444"/>
                  </a:lnTo>
                  <a:lnTo>
                    <a:pt x="551" y="420"/>
                  </a:lnTo>
                  <a:lnTo>
                    <a:pt x="560" y="394"/>
                  </a:lnTo>
                  <a:lnTo>
                    <a:pt x="563" y="366"/>
                  </a:lnTo>
                  <a:lnTo>
                    <a:pt x="560" y="337"/>
                  </a:lnTo>
                  <a:lnTo>
                    <a:pt x="551" y="311"/>
                  </a:lnTo>
                  <a:lnTo>
                    <a:pt x="539" y="286"/>
                  </a:lnTo>
                  <a:lnTo>
                    <a:pt x="522" y="266"/>
                  </a:lnTo>
                  <a:lnTo>
                    <a:pt x="501" y="249"/>
                  </a:lnTo>
                  <a:lnTo>
                    <a:pt x="476" y="236"/>
                  </a:lnTo>
                  <a:lnTo>
                    <a:pt x="450" y="228"/>
                  </a:lnTo>
                  <a:lnTo>
                    <a:pt x="423" y="225"/>
                  </a:lnTo>
                  <a:close/>
                  <a:moveTo>
                    <a:pt x="0" y="0"/>
                  </a:moveTo>
                  <a:lnTo>
                    <a:pt x="2362" y="0"/>
                  </a:lnTo>
                  <a:lnTo>
                    <a:pt x="2362" y="731"/>
                  </a:lnTo>
                  <a:lnTo>
                    <a:pt x="0" y="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AC8207A4-E91D-1821-25E5-D278A9C3B3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92363" y="2540000"/>
              <a:ext cx="739775" cy="587375"/>
            </a:xfrm>
            <a:custGeom>
              <a:avLst/>
              <a:gdLst>
                <a:gd name="T0" fmla="*/ 3022 w 3262"/>
                <a:gd name="T1" fmla="*/ 2027 h 2586"/>
                <a:gd name="T2" fmla="*/ 3099 w 3262"/>
                <a:gd name="T3" fmla="*/ 2050 h 2586"/>
                <a:gd name="T4" fmla="*/ 3165 w 3262"/>
                <a:gd name="T5" fmla="*/ 2093 h 2586"/>
                <a:gd name="T6" fmla="*/ 3217 w 3262"/>
                <a:gd name="T7" fmla="*/ 2152 h 2586"/>
                <a:gd name="T8" fmla="*/ 3249 w 3262"/>
                <a:gd name="T9" fmla="*/ 2224 h 2586"/>
                <a:gd name="T10" fmla="*/ 3262 w 3262"/>
                <a:gd name="T11" fmla="*/ 2305 h 2586"/>
                <a:gd name="T12" fmla="*/ 3249 w 3262"/>
                <a:gd name="T13" fmla="*/ 2386 h 2586"/>
                <a:gd name="T14" fmla="*/ 3217 w 3262"/>
                <a:gd name="T15" fmla="*/ 2458 h 2586"/>
                <a:gd name="T16" fmla="*/ 3165 w 3262"/>
                <a:gd name="T17" fmla="*/ 2517 h 2586"/>
                <a:gd name="T18" fmla="*/ 3099 w 3262"/>
                <a:gd name="T19" fmla="*/ 2561 h 2586"/>
                <a:gd name="T20" fmla="*/ 3022 w 3262"/>
                <a:gd name="T21" fmla="*/ 2584 h 2586"/>
                <a:gd name="T22" fmla="*/ 2939 w 3262"/>
                <a:gd name="T23" fmla="*/ 2584 h 2586"/>
                <a:gd name="T24" fmla="*/ 2862 w 3262"/>
                <a:gd name="T25" fmla="*/ 2561 h 2586"/>
                <a:gd name="T26" fmla="*/ 2796 w 3262"/>
                <a:gd name="T27" fmla="*/ 2517 h 2586"/>
                <a:gd name="T28" fmla="*/ 2744 w 3262"/>
                <a:gd name="T29" fmla="*/ 2458 h 2586"/>
                <a:gd name="T30" fmla="*/ 2712 w 3262"/>
                <a:gd name="T31" fmla="*/ 2386 h 2586"/>
                <a:gd name="T32" fmla="*/ 2699 w 3262"/>
                <a:gd name="T33" fmla="*/ 2305 h 2586"/>
                <a:gd name="T34" fmla="*/ 2712 w 3262"/>
                <a:gd name="T35" fmla="*/ 2224 h 2586"/>
                <a:gd name="T36" fmla="*/ 2744 w 3262"/>
                <a:gd name="T37" fmla="*/ 2152 h 2586"/>
                <a:gd name="T38" fmla="*/ 2796 w 3262"/>
                <a:gd name="T39" fmla="*/ 2093 h 2586"/>
                <a:gd name="T40" fmla="*/ 2862 w 3262"/>
                <a:gd name="T41" fmla="*/ 2050 h 2586"/>
                <a:gd name="T42" fmla="*/ 2939 w 3262"/>
                <a:gd name="T43" fmla="*/ 2027 h 2586"/>
                <a:gd name="T44" fmla="*/ 2222 w 3262"/>
                <a:gd name="T45" fmla="*/ 2024 h 2586"/>
                <a:gd name="T46" fmla="*/ 1856 w 3262"/>
                <a:gd name="T47" fmla="*/ 2586 h 2586"/>
                <a:gd name="T48" fmla="*/ 2362 w 3262"/>
                <a:gd name="T49" fmla="*/ 1406 h 2586"/>
                <a:gd name="T50" fmla="*/ 2868 w 3262"/>
                <a:gd name="T51" fmla="*/ 1912 h 2586"/>
                <a:gd name="T52" fmla="*/ 2362 w 3262"/>
                <a:gd name="T53" fmla="*/ 1406 h 2586"/>
                <a:gd name="T54" fmla="*/ 394 w 3262"/>
                <a:gd name="T55" fmla="*/ 0 h 2586"/>
                <a:gd name="T56" fmla="*/ 113 w 3262"/>
                <a:gd name="T57" fmla="*/ 112 h 2586"/>
                <a:gd name="T58" fmla="*/ 394 w 3262"/>
                <a:gd name="T59" fmla="*/ 900 h 2586"/>
                <a:gd name="T60" fmla="*/ 113 w 3262"/>
                <a:gd name="T61" fmla="*/ 1012 h 2586"/>
                <a:gd name="T62" fmla="*/ 394 w 3262"/>
                <a:gd name="T63" fmla="*/ 1743 h 2586"/>
                <a:gd name="T64" fmla="*/ 0 w 3262"/>
                <a:gd name="T65" fmla="*/ 1855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62" h="2586">
                  <a:moveTo>
                    <a:pt x="2980" y="2024"/>
                  </a:moveTo>
                  <a:lnTo>
                    <a:pt x="3022" y="2027"/>
                  </a:lnTo>
                  <a:lnTo>
                    <a:pt x="3061" y="2036"/>
                  </a:lnTo>
                  <a:lnTo>
                    <a:pt x="3099" y="2050"/>
                  </a:lnTo>
                  <a:lnTo>
                    <a:pt x="3133" y="2069"/>
                  </a:lnTo>
                  <a:lnTo>
                    <a:pt x="3165" y="2093"/>
                  </a:lnTo>
                  <a:lnTo>
                    <a:pt x="3192" y="2121"/>
                  </a:lnTo>
                  <a:lnTo>
                    <a:pt x="3217" y="2152"/>
                  </a:lnTo>
                  <a:lnTo>
                    <a:pt x="3236" y="2187"/>
                  </a:lnTo>
                  <a:lnTo>
                    <a:pt x="3249" y="2224"/>
                  </a:lnTo>
                  <a:lnTo>
                    <a:pt x="3259" y="2264"/>
                  </a:lnTo>
                  <a:lnTo>
                    <a:pt x="3262" y="2305"/>
                  </a:lnTo>
                  <a:lnTo>
                    <a:pt x="3259" y="2347"/>
                  </a:lnTo>
                  <a:lnTo>
                    <a:pt x="3249" y="2386"/>
                  </a:lnTo>
                  <a:lnTo>
                    <a:pt x="3236" y="2423"/>
                  </a:lnTo>
                  <a:lnTo>
                    <a:pt x="3217" y="2458"/>
                  </a:lnTo>
                  <a:lnTo>
                    <a:pt x="3192" y="2490"/>
                  </a:lnTo>
                  <a:lnTo>
                    <a:pt x="3165" y="2517"/>
                  </a:lnTo>
                  <a:lnTo>
                    <a:pt x="3133" y="2542"/>
                  </a:lnTo>
                  <a:lnTo>
                    <a:pt x="3099" y="2561"/>
                  </a:lnTo>
                  <a:lnTo>
                    <a:pt x="3061" y="2574"/>
                  </a:lnTo>
                  <a:lnTo>
                    <a:pt x="3022" y="2584"/>
                  </a:lnTo>
                  <a:lnTo>
                    <a:pt x="2980" y="2586"/>
                  </a:lnTo>
                  <a:lnTo>
                    <a:pt x="2939" y="2584"/>
                  </a:lnTo>
                  <a:lnTo>
                    <a:pt x="2900" y="2574"/>
                  </a:lnTo>
                  <a:lnTo>
                    <a:pt x="2862" y="2561"/>
                  </a:lnTo>
                  <a:lnTo>
                    <a:pt x="2828" y="2542"/>
                  </a:lnTo>
                  <a:lnTo>
                    <a:pt x="2796" y="2517"/>
                  </a:lnTo>
                  <a:lnTo>
                    <a:pt x="2769" y="2490"/>
                  </a:lnTo>
                  <a:lnTo>
                    <a:pt x="2744" y="2458"/>
                  </a:lnTo>
                  <a:lnTo>
                    <a:pt x="2725" y="2423"/>
                  </a:lnTo>
                  <a:lnTo>
                    <a:pt x="2712" y="2386"/>
                  </a:lnTo>
                  <a:lnTo>
                    <a:pt x="2702" y="2347"/>
                  </a:lnTo>
                  <a:lnTo>
                    <a:pt x="2699" y="2305"/>
                  </a:lnTo>
                  <a:lnTo>
                    <a:pt x="2702" y="2264"/>
                  </a:lnTo>
                  <a:lnTo>
                    <a:pt x="2712" y="2224"/>
                  </a:lnTo>
                  <a:lnTo>
                    <a:pt x="2725" y="2187"/>
                  </a:lnTo>
                  <a:lnTo>
                    <a:pt x="2744" y="2152"/>
                  </a:lnTo>
                  <a:lnTo>
                    <a:pt x="2769" y="2121"/>
                  </a:lnTo>
                  <a:lnTo>
                    <a:pt x="2796" y="2093"/>
                  </a:lnTo>
                  <a:lnTo>
                    <a:pt x="2828" y="2069"/>
                  </a:lnTo>
                  <a:lnTo>
                    <a:pt x="2862" y="2050"/>
                  </a:lnTo>
                  <a:lnTo>
                    <a:pt x="2900" y="2036"/>
                  </a:lnTo>
                  <a:lnTo>
                    <a:pt x="2939" y="2027"/>
                  </a:lnTo>
                  <a:lnTo>
                    <a:pt x="2980" y="2024"/>
                  </a:lnTo>
                  <a:close/>
                  <a:moveTo>
                    <a:pt x="2222" y="2024"/>
                  </a:moveTo>
                  <a:lnTo>
                    <a:pt x="2587" y="2586"/>
                  </a:lnTo>
                  <a:lnTo>
                    <a:pt x="1856" y="2586"/>
                  </a:lnTo>
                  <a:lnTo>
                    <a:pt x="2222" y="2024"/>
                  </a:lnTo>
                  <a:close/>
                  <a:moveTo>
                    <a:pt x="2362" y="1406"/>
                  </a:moveTo>
                  <a:lnTo>
                    <a:pt x="2868" y="1406"/>
                  </a:lnTo>
                  <a:lnTo>
                    <a:pt x="2868" y="1912"/>
                  </a:lnTo>
                  <a:lnTo>
                    <a:pt x="2362" y="1912"/>
                  </a:lnTo>
                  <a:lnTo>
                    <a:pt x="2362" y="1406"/>
                  </a:lnTo>
                  <a:close/>
                  <a:moveTo>
                    <a:pt x="0" y="0"/>
                  </a:moveTo>
                  <a:lnTo>
                    <a:pt x="394" y="0"/>
                  </a:lnTo>
                  <a:lnTo>
                    <a:pt x="394" y="112"/>
                  </a:lnTo>
                  <a:lnTo>
                    <a:pt x="113" y="112"/>
                  </a:lnTo>
                  <a:lnTo>
                    <a:pt x="113" y="900"/>
                  </a:lnTo>
                  <a:lnTo>
                    <a:pt x="394" y="900"/>
                  </a:lnTo>
                  <a:lnTo>
                    <a:pt x="394" y="1012"/>
                  </a:lnTo>
                  <a:lnTo>
                    <a:pt x="113" y="1012"/>
                  </a:lnTo>
                  <a:lnTo>
                    <a:pt x="113" y="1743"/>
                  </a:lnTo>
                  <a:lnTo>
                    <a:pt x="394" y="1743"/>
                  </a:lnTo>
                  <a:lnTo>
                    <a:pt x="394" y="1855"/>
                  </a:lnTo>
                  <a:lnTo>
                    <a:pt x="0" y="18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3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C72948-F927-1955-410C-346003A5BF6C}"/>
              </a:ext>
            </a:extLst>
          </p:cNvPr>
          <p:cNvCxnSpPr/>
          <p:nvPr/>
        </p:nvCxnSpPr>
        <p:spPr bwMode="auto">
          <a:xfrm>
            <a:off x="3052119" y="1444771"/>
            <a:ext cx="0" cy="4906381"/>
          </a:xfrm>
          <a:prstGeom prst="line">
            <a:avLst/>
          </a:prstGeom>
          <a:noFill/>
          <a:ln w="31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AB105C3-8CD0-2808-1B1E-FB78060C17C9}"/>
              </a:ext>
            </a:extLst>
          </p:cNvPr>
          <p:cNvCxnSpPr/>
          <p:nvPr/>
        </p:nvCxnSpPr>
        <p:spPr bwMode="auto">
          <a:xfrm>
            <a:off x="6104575" y="1444771"/>
            <a:ext cx="0" cy="4906381"/>
          </a:xfrm>
          <a:prstGeom prst="line">
            <a:avLst/>
          </a:prstGeom>
          <a:noFill/>
          <a:ln w="31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A545C76-1E36-1EE6-A794-60DF841E5C97}"/>
              </a:ext>
            </a:extLst>
          </p:cNvPr>
          <p:cNvSpPr txBox="1"/>
          <p:nvPr/>
        </p:nvSpPr>
        <p:spPr>
          <a:xfrm>
            <a:off x="481915" y="2990339"/>
            <a:ext cx="2383672" cy="1790208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</a:rPr>
              <a:t>Contains ArcMap and Pro runtimes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endParaRPr lang="en-US" sz="1400">
              <a:latin typeface="Avenir Next" panose="020B0503020202020204" pitchFamily="34" charset="0"/>
            </a:endParaRP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  <a:ea typeface="+mn-ea"/>
                <a:cs typeface="+mn-cs"/>
              </a:rPr>
              <a:t>Publish </a:t>
            </a:r>
            <a:r>
              <a:rPr lang="en-US" sz="1400">
                <a:latin typeface="Avenir Next" panose="020B0503020202020204" pitchFamily="34" charset="0"/>
              </a:rPr>
              <a:t>models as GP services / web tools</a:t>
            </a:r>
            <a:endParaRPr lang="en-US" sz="140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9CA011-092C-7D0A-A5EA-21A05EAA328E}"/>
              </a:ext>
            </a:extLst>
          </p:cNvPr>
          <p:cNvSpPr txBox="1"/>
          <p:nvPr/>
        </p:nvSpPr>
        <p:spPr>
          <a:xfrm>
            <a:off x="3533539" y="2990339"/>
            <a:ext cx="2089616" cy="3200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</a:rPr>
              <a:t>Author tools as Python Raster Functions. Run in distributed manner</a:t>
            </a:r>
            <a:endParaRPr lang="en-US" sz="140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372D9B6-9EBC-6CFC-26AC-2AA47754A4D9}"/>
              </a:ext>
            </a:extLst>
          </p:cNvPr>
          <p:cNvSpPr txBox="1"/>
          <p:nvPr/>
        </p:nvSpPr>
        <p:spPr>
          <a:xfrm>
            <a:off x="6354015" y="2974975"/>
            <a:ext cx="2713100" cy="3200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</a:rPr>
              <a:t>‘Run Python Script Tool’ allows you to execute custom code on GAX server</a:t>
            </a:r>
          </a:p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</a:rPr>
              <a:t>PySpark integration</a:t>
            </a:r>
            <a:endParaRPr lang="en-US" sz="1400">
              <a:latin typeface="Avenir Next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43F5ED4-7906-BA4A-C83F-C717022E78AA}"/>
              </a:ext>
            </a:extLst>
          </p:cNvPr>
          <p:cNvCxnSpPr/>
          <p:nvPr/>
        </p:nvCxnSpPr>
        <p:spPr bwMode="auto">
          <a:xfrm>
            <a:off x="9296737" y="1430867"/>
            <a:ext cx="0" cy="4906381"/>
          </a:xfrm>
          <a:prstGeom prst="line">
            <a:avLst/>
          </a:prstGeom>
          <a:noFill/>
          <a:ln w="317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3075D-4426-D35F-747C-E7E8F3C44193}"/>
              </a:ext>
            </a:extLst>
          </p:cNvPr>
          <p:cNvSpPr txBox="1"/>
          <p:nvPr/>
        </p:nvSpPr>
        <p:spPr>
          <a:xfrm>
            <a:off x="9526360" y="2974975"/>
            <a:ext cx="2355087" cy="3200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marL="285750" indent="-285750" algn="l" eaLnBrk="0" hangingPunct="0">
              <a:lnSpc>
                <a:spcPts val="1800"/>
              </a:lnSpc>
              <a:buFont typeface="Arial" panose="020B0604020202020204" pitchFamily="34" charset="0"/>
              <a:buChar char="•"/>
            </a:pPr>
            <a:r>
              <a:rPr lang="en-US" sz="1400">
                <a:latin typeface="Avenir Next" panose="020B0503020202020204" pitchFamily="34" charset="0"/>
              </a:rPr>
              <a:t>Run ArcGIS API for Python and ArcPy (Linux)</a:t>
            </a:r>
            <a:endParaRPr lang="en-US" sz="1400">
              <a:latin typeface="Avenir Next" panose="020B0503020202020204" pitchFamily="34" charset="0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9082B9F-7513-BA43-9C0E-8ED2AFE68CCD}"/>
              </a:ext>
            </a:extLst>
          </p:cNvPr>
          <p:cNvSpPr txBox="1">
            <a:spLocks/>
          </p:cNvSpPr>
          <p:nvPr/>
        </p:nvSpPr>
        <p:spPr>
          <a:xfrm>
            <a:off x="9994690" y="2319891"/>
            <a:ext cx="1605689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 rtlCol="0" anchor="b" anchorCtr="0">
            <a:noAutofit/>
          </a:bodyPr>
          <a:lstStyle>
            <a:defPPr>
              <a:defRPr lang="en-US"/>
            </a:defPPr>
            <a:lvl1pPr algn="ctr" eaLnBrk="0" hangingPunct="0">
              <a:defRPr sz="1200"/>
            </a:lvl1pPr>
          </a:lstStyle>
          <a:p>
            <a:r>
              <a:rPr lang="en-US">
                <a:latin typeface="Avenir Next" panose="020B0503020202020204" pitchFamily="34" charset="0"/>
              </a:rPr>
              <a:t>Notebook Server</a:t>
            </a:r>
          </a:p>
        </p:txBody>
      </p:sp>
      <p:grpSp>
        <p:nvGrpSpPr>
          <p:cNvPr id="46" name="Group 4">
            <a:extLst>
              <a:ext uri="{FF2B5EF4-FFF2-40B4-BE49-F238E27FC236}">
                <a16:creationId xmlns:a16="http://schemas.microsoft.com/office/drawing/2014/main" id="{254D6F04-8822-6C74-20B8-60CE5F43A5B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268501" y="1462593"/>
            <a:ext cx="1043165" cy="1023887"/>
            <a:chOff x="2481" y="1822"/>
            <a:chExt cx="487" cy="478"/>
          </a:xfrm>
        </p:grpSpPr>
        <p:sp>
          <p:nvSpPr>
            <p:cNvPr id="47" name="AutoShape 3">
              <a:extLst>
                <a:ext uri="{FF2B5EF4-FFF2-40B4-BE49-F238E27FC236}">
                  <a16:creationId xmlns:a16="http://schemas.microsoft.com/office/drawing/2014/main" id="{9325A9FE-25E7-D008-B3E9-E41536F96D6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81" y="1822"/>
              <a:ext cx="487" cy="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 useBgFill="1">
          <p:nvSpPr>
            <p:cNvPr id="48" name="Freeform 5">
              <a:extLst>
                <a:ext uri="{FF2B5EF4-FFF2-40B4-BE49-F238E27FC236}">
                  <a16:creationId xmlns:a16="http://schemas.microsoft.com/office/drawing/2014/main" id="{4227336D-B160-3BD6-0340-B630B0E419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81" y="1838"/>
              <a:ext cx="457" cy="445"/>
            </a:xfrm>
            <a:custGeom>
              <a:avLst/>
              <a:gdLst>
                <a:gd name="T0" fmla="*/ 2919 w 3106"/>
                <a:gd name="T1" fmla="*/ 1599 h 3082"/>
                <a:gd name="T2" fmla="*/ 2933 w 3106"/>
                <a:gd name="T3" fmla="*/ 1547 h 3082"/>
                <a:gd name="T4" fmla="*/ 2933 w 3106"/>
                <a:gd name="T5" fmla="*/ 107 h 3082"/>
                <a:gd name="T6" fmla="*/ 2827 w 3106"/>
                <a:gd name="T7" fmla="*/ 0 h 3082"/>
                <a:gd name="T8" fmla="*/ 587 w 3106"/>
                <a:gd name="T9" fmla="*/ 0 h 3082"/>
                <a:gd name="T10" fmla="*/ 480 w 3106"/>
                <a:gd name="T11" fmla="*/ 107 h 3082"/>
                <a:gd name="T12" fmla="*/ 480 w 3106"/>
                <a:gd name="T13" fmla="*/ 267 h 3082"/>
                <a:gd name="T14" fmla="*/ 107 w 3106"/>
                <a:gd name="T15" fmla="*/ 267 h 3082"/>
                <a:gd name="T16" fmla="*/ 0 w 3106"/>
                <a:gd name="T17" fmla="*/ 373 h 3082"/>
                <a:gd name="T18" fmla="*/ 0 w 3106"/>
                <a:gd name="T19" fmla="*/ 2133 h 3082"/>
                <a:gd name="T20" fmla="*/ 107 w 3106"/>
                <a:gd name="T21" fmla="*/ 2240 h 3082"/>
                <a:gd name="T22" fmla="*/ 480 w 3106"/>
                <a:gd name="T23" fmla="*/ 2240 h 3082"/>
                <a:gd name="T24" fmla="*/ 480 w 3106"/>
                <a:gd name="T25" fmla="*/ 2400 h 3082"/>
                <a:gd name="T26" fmla="*/ 587 w 3106"/>
                <a:gd name="T27" fmla="*/ 2507 h 3082"/>
                <a:gd name="T28" fmla="*/ 1600 w 3106"/>
                <a:gd name="T29" fmla="*/ 2507 h 3082"/>
                <a:gd name="T30" fmla="*/ 1605 w 3106"/>
                <a:gd name="T31" fmla="*/ 2506 h 3082"/>
                <a:gd name="T32" fmla="*/ 1605 w 3106"/>
                <a:gd name="T33" fmla="*/ 2569 h 3082"/>
                <a:gd name="T34" fmla="*/ 1493 w 3106"/>
                <a:gd name="T35" fmla="*/ 2569 h 3082"/>
                <a:gd name="T36" fmla="*/ 1387 w 3106"/>
                <a:gd name="T37" fmla="*/ 2675 h 3082"/>
                <a:gd name="T38" fmla="*/ 1725 w 3106"/>
                <a:gd name="T39" fmla="*/ 3082 h 3082"/>
                <a:gd name="T40" fmla="*/ 2617 w 3106"/>
                <a:gd name="T41" fmla="*/ 3082 h 3082"/>
                <a:gd name="T42" fmla="*/ 2927 w 3106"/>
                <a:gd name="T43" fmla="*/ 2594 h 3082"/>
                <a:gd name="T44" fmla="*/ 2927 w 3106"/>
                <a:gd name="T45" fmla="*/ 2061 h 3082"/>
                <a:gd name="T46" fmla="*/ 2995 w 3106"/>
                <a:gd name="T47" fmla="*/ 2061 h 3082"/>
                <a:gd name="T48" fmla="*/ 3102 w 3106"/>
                <a:gd name="T49" fmla="*/ 1954 h 3082"/>
                <a:gd name="T50" fmla="*/ 2919 w 3106"/>
                <a:gd name="T51" fmla="*/ 1599 h 3082"/>
                <a:gd name="T52" fmla="*/ 480 w 3106"/>
                <a:gd name="T53" fmla="*/ 1920 h 3082"/>
                <a:gd name="T54" fmla="*/ 320 w 3106"/>
                <a:gd name="T55" fmla="*/ 1920 h 3082"/>
                <a:gd name="T56" fmla="*/ 320 w 3106"/>
                <a:gd name="T57" fmla="*/ 1440 h 3082"/>
                <a:gd name="T58" fmla="*/ 480 w 3106"/>
                <a:gd name="T59" fmla="*/ 1440 h 3082"/>
                <a:gd name="T60" fmla="*/ 480 w 3106"/>
                <a:gd name="T61" fmla="*/ 1920 h 3082"/>
                <a:gd name="T62" fmla="*/ 480 w 3106"/>
                <a:gd name="T63" fmla="*/ 1120 h 3082"/>
                <a:gd name="T64" fmla="*/ 320 w 3106"/>
                <a:gd name="T65" fmla="*/ 1120 h 3082"/>
                <a:gd name="T66" fmla="*/ 320 w 3106"/>
                <a:gd name="T67" fmla="*/ 587 h 3082"/>
                <a:gd name="T68" fmla="*/ 480 w 3106"/>
                <a:gd name="T69" fmla="*/ 587 h 3082"/>
                <a:gd name="T70" fmla="*/ 480 w 3106"/>
                <a:gd name="T71" fmla="*/ 1120 h 30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06" h="3082">
                  <a:moveTo>
                    <a:pt x="2919" y="1599"/>
                  </a:moveTo>
                  <a:cubicBezTo>
                    <a:pt x="2928" y="1583"/>
                    <a:pt x="2933" y="1565"/>
                    <a:pt x="2933" y="1547"/>
                  </a:cubicBezTo>
                  <a:cubicBezTo>
                    <a:pt x="2933" y="107"/>
                    <a:pt x="2933" y="107"/>
                    <a:pt x="2933" y="107"/>
                  </a:cubicBezTo>
                  <a:cubicBezTo>
                    <a:pt x="2933" y="48"/>
                    <a:pt x="2886" y="0"/>
                    <a:pt x="2827" y="0"/>
                  </a:cubicBezTo>
                  <a:cubicBezTo>
                    <a:pt x="587" y="0"/>
                    <a:pt x="587" y="0"/>
                    <a:pt x="587" y="0"/>
                  </a:cubicBezTo>
                  <a:cubicBezTo>
                    <a:pt x="528" y="0"/>
                    <a:pt x="480" y="48"/>
                    <a:pt x="480" y="107"/>
                  </a:cubicBezTo>
                  <a:cubicBezTo>
                    <a:pt x="480" y="267"/>
                    <a:pt x="480" y="267"/>
                    <a:pt x="480" y="267"/>
                  </a:cubicBezTo>
                  <a:cubicBezTo>
                    <a:pt x="107" y="267"/>
                    <a:pt x="107" y="267"/>
                    <a:pt x="107" y="267"/>
                  </a:cubicBezTo>
                  <a:cubicBezTo>
                    <a:pt x="48" y="267"/>
                    <a:pt x="0" y="314"/>
                    <a:pt x="0" y="373"/>
                  </a:cubicBezTo>
                  <a:cubicBezTo>
                    <a:pt x="0" y="2133"/>
                    <a:pt x="0" y="2133"/>
                    <a:pt x="0" y="2133"/>
                  </a:cubicBezTo>
                  <a:cubicBezTo>
                    <a:pt x="0" y="2192"/>
                    <a:pt x="48" y="2240"/>
                    <a:pt x="107" y="2240"/>
                  </a:cubicBezTo>
                  <a:cubicBezTo>
                    <a:pt x="480" y="2240"/>
                    <a:pt x="480" y="2240"/>
                    <a:pt x="480" y="2240"/>
                  </a:cubicBezTo>
                  <a:cubicBezTo>
                    <a:pt x="480" y="2400"/>
                    <a:pt x="480" y="2400"/>
                    <a:pt x="480" y="2400"/>
                  </a:cubicBezTo>
                  <a:cubicBezTo>
                    <a:pt x="480" y="2459"/>
                    <a:pt x="528" y="2507"/>
                    <a:pt x="587" y="2507"/>
                  </a:cubicBezTo>
                  <a:cubicBezTo>
                    <a:pt x="1600" y="2507"/>
                    <a:pt x="1600" y="2507"/>
                    <a:pt x="1600" y="2507"/>
                  </a:cubicBezTo>
                  <a:cubicBezTo>
                    <a:pt x="1602" y="2507"/>
                    <a:pt x="1603" y="2506"/>
                    <a:pt x="1605" y="2506"/>
                  </a:cubicBezTo>
                  <a:cubicBezTo>
                    <a:pt x="1605" y="2569"/>
                    <a:pt x="1605" y="2569"/>
                    <a:pt x="1605" y="2569"/>
                  </a:cubicBezTo>
                  <a:cubicBezTo>
                    <a:pt x="1493" y="2569"/>
                    <a:pt x="1493" y="2569"/>
                    <a:pt x="1493" y="2569"/>
                  </a:cubicBezTo>
                  <a:cubicBezTo>
                    <a:pt x="1434" y="2569"/>
                    <a:pt x="1387" y="2616"/>
                    <a:pt x="1387" y="2675"/>
                  </a:cubicBezTo>
                  <a:cubicBezTo>
                    <a:pt x="1387" y="2900"/>
                    <a:pt x="1538" y="3082"/>
                    <a:pt x="1725" y="3082"/>
                  </a:cubicBezTo>
                  <a:cubicBezTo>
                    <a:pt x="2617" y="3082"/>
                    <a:pt x="2617" y="3082"/>
                    <a:pt x="2617" y="3082"/>
                  </a:cubicBezTo>
                  <a:cubicBezTo>
                    <a:pt x="2927" y="3082"/>
                    <a:pt x="2927" y="2715"/>
                    <a:pt x="2927" y="2594"/>
                  </a:cubicBezTo>
                  <a:cubicBezTo>
                    <a:pt x="2927" y="2061"/>
                    <a:pt x="2927" y="2061"/>
                    <a:pt x="2927" y="2061"/>
                  </a:cubicBezTo>
                  <a:cubicBezTo>
                    <a:pt x="2995" y="2061"/>
                    <a:pt x="2995" y="2061"/>
                    <a:pt x="2995" y="2061"/>
                  </a:cubicBezTo>
                  <a:cubicBezTo>
                    <a:pt x="3054" y="2061"/>
                    <a:pt x="3102" y="2013"/>
                    <a:pt x="3102" y="1954"/>
                  </a:cubicBezTo>
                  <a:cubicBezTo>
                    <a:pt x="3106" y="1812"/>
                    <a:pt x="3037" y="1678"/>
                    <a:pt x="2919" y="1599"/>
                  </a:cubicBezTo>
                  <a:close/>
                  <a:moveTo>
                    <a:pt x="480" y="1920"/>
                  </a:moveTo>
                  <a:cubicBezTo>
                    <a:pt x="320" y="1920"/>
                    <a:pt x="320" y="1920"/>
                    <a:pt x="320" y="1920"/>
                  </a:cubicBezTo>
                  <a:cubicBezTo>
                    <a:pt x="320" y="1440"/>
                    <a:pt x="320" y="1440"/>
                    <a:pt x="320" y="1440"/>
                  </a:cubicBezTo>
                  <a:cubicBezTo>
                    <a:pt x="480" y="1440"/>
                    <a:pt x="480" y="1440"/>
                    <a:pt x="480" y="1440"/>
                  </a:cubicBezTo>
                  <a:lnTo>
                    <a:pt x="480" y="1920"/>
                  </a:lnTo>
                  <a:close/>
                  <a:moveTo>
                    <a:pt x="480" y="1120"/>
                  </a:moveTo>
                  <a:cubicBezTo>
                    <a:pt x="320" y="1120"/>
                    <a:pt x="320" y="1120"/>
                    <a:pt x="320" y="1120"/>
                  </a:cubicBezTo>
                  <a:cubicBezTo>
                    <a:pt x="320" y="587"/>
                    <a:pt x="320" y="587"/>
                    <a:pt x="320" y="587"/>
                  </a:cubicBezTo>
                  <a:cubicBezTo>
                    <a:pt x="480" y="587"/>
                    <a:pt x="480" y="587"/>
                    <a:pt x="480" y="587"/>
                  </a:cubicBezTo>
                  <a:lnTo>
                    <a:pt x="480" y="1120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87C8C9A3-FD35-A9F9-8DF3-D0451BF2C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7" y="1853"/>
              <a:ext cx="330" cy="331"/>
            </a:xfrm>
            <a:custGeom>
              <a:avLst/>
              <a:gdLst>
                <a:gd name="T0" fmla="*/ 0 w 2240"/>
                <a:gd name="T1" fmla="*/ 0 h 2293"/>
                <a:gd name="T2" fmla="*/ 2240 w 2240"/>
                <a:gd name="T3" fmla="*/ 693 h 2293"/>
                <a:gd name="T4" fmla="*/ 400 w 2240"/>
                <a:gd name="T5" fmla="*/ 480 h 2293"/>
                <a:gd name="T6" fmla="*/ 400 w 2240"/>
                <a:gd name="T7" fmla="*/ 213 h 2293"/>
                <a:gd name="T8" fmla="*/ 400 w 2240"/>
                <a:gd name="T9" fmla="*/ 480 h 2293"/>
                <a:gd name="T10" fmla="*/ 797 w 2240"/>
                <a:gd name="T11" fmla="*/ 426 h 2293"/>
                <a:gd name="T12" fmla="*/ 693 w 2240"/>
                <a:gd name="T13" fmla="*/ 371 h 2293"/>
                <a:gd name="T14" fmla="*/ 749 w 2240"/>
                <a:gd name="T15" fmla="*/ 266 h 2293"/>
                <a:gd name="T16" fmla="*/ 853 w 2240"/>
                <a:gd name="T17" fmla="*/ 322 h 2293"/>
                <a:gd name="T18" fmla="*/ 1173 w 2240"/>
                <a:gd name="T19" fmla="*/ 371 h 2293"/>
                <a:gd name="T20" fmla="*/ 1069 w 2240"/>
                <a:gd name="T21" fmla="*/ 426 h 2293"/>
                <a:gd name="T22" fmla="*/ 1013 w 2240"/>
                <a:gd name="T23" fmla="*/ 322 h 2293"/>
                <a:gd name="T24" fmla="*/ 1117 w 2240"/>
                <a:gd name="T25" fmla="*/ 266 h 2293"/>
                <a:gd name="T26" fmla="*/ 1173 w 2240"/>
                <a:gd name="T27" fmla="*/ 371 h 2293"/>
                <a:gd name="T28" fmla="*/ 1920 w 2240"/>
                <a:gd name="T29" fmla="*/ 426 h 2293"/>
                <a:gd name="T30" fmla="*/ 1546 w 2240"/>
                <a:gd name="T31" fmla="*/ 373 h 2293"/>
                <a:gd name="T32" fmla="*/ 1600 w 2240"/>
                <a:gd name="T33" fmla="*/ 266 h 2293"/>
                <a:gd name="T34" fmla="*/ 1973 w 2240"/>
                <a:gd name="T35" fmla="*/ 320 h 2293"/>
                <a:gd name="T36" fmla="*/ 1013 w 2240"/>
                <a:gd name="T37" fmla="*/ 1849 h 2293"/>
                <a:gd name="T38" fmla="*/ 0 w 2240"/>
                <a:gd name="T39" fmla="*/ 1600 h 2293"/>
                <a:gd name="T40" fmla="*/ 1013 w 2240"/>
                <a:gd name="T41" fmla="*/ 2293 h 2293"/>
                <a:gd name="T42" fmla="*/ 400 w 2240"/>
                <a:gd name="T43" fmla="*/ 2080 h 2293"/>
                <a:gd name="T44" fmla="*/ 400 w 2240"/>
                <a:gd name="T45" fmla="*/ 1813 h 2293"/>
                <a:gd name="T46" fmla="*/ 400 w 2240"/>
                <a:gd name="T47" fmla="*/ 2080 h 2293"/>
                <a:gd name="T48" fmla="*/ 797 w 2240"/>
                <a:gd name="T49" fmla="*/ 2026 h 2293"/>
                <a:gd name="T50" fmla="*/ 693 w 2240"/>
                <a:gd name="T51" fmla="*/ 1971 h 2293"/>
                <a:gd name="T52" fmla="*/ 749 w 2240"/>
                <a:gd name="T53" fmla="*/ 1866 h 2293"/>
                <a:gd name="T54" fmla="*/ 853 w 2240"/>
                <a:gd name="T55" fmla="*/ 1922 h 2293"/>
                <a:gd name="T56" fmla="*/ 1371 w 2240"/>
                <a:gd name="T57" fmla="*/ 1440 h 2293"/>
                <a:gd name="T58" fmla="*/ 2240 w 2240"/>
                <a:gd name="T59" fmla="*/ 800 h 2293"/>
                <a:gd name="T60" fmla="*/ 0 w 2240"/>
                <a:gd name="T61" fmla="*/ 1493 h 2293"/>
                <a:gd name="T62" fmla="*/ 1371 w 2240"/>
                <a:gd name="T63" fmla="*/ 1440 h 2293"/>
                <a:gd name="T64" fmla="*/ 1600 w 2240"/>
                <a:gd name="T65" fmla="*/ 1066 h 2293"/>
                <a:gd name="T66" fmla="*/ 1973 w 2240"/>
                <a:gd name="T67" fmla="*/ 1120 h 2293"/>
                <a:gd name="T68" fmla="*/ 1920 w 2240"/>
                <a:gd name="T69" fmla="*/ 1226 h 2293"/>
                <a:gd name="T70" fmla="*/ 1546 w 2240"/>
                <a:gd name="T71" fmla="*/ 1173 h 2293"/>
                <a:gd name="T72" fmla="*/ 400 w 2240"/>
                <a:gd name="T73" fmla="*/ 1280 h 2293"/>
                <a:gd name="T74" fmla="*/ 400 w 2240"/>
                <a:gd name="T75" fmla="*/ 1013 h 2293"/>
                <a:gd name="T76" fmla="*/ 400 w 2240"/>
                <a:gd name="T77" fmla="*/ 1280 h 2293"/>
                <a:gd name="T78" fmla="*/ 797 w 2240"/>
                <a:gd name="T79" fmla="*/ 1226 h 2293"/>
                <a:gd name="T80" fmla="*/ 693 w 2240"/>
                <a:gd name="T81" fmla="*/ 1171 h 2293"/>
                <a:gd name="T82" fmla="*/ 749 w 2240"/>
                <a:gd name="T83" fmla="*/ 1066 h 2293"/>
                <a:gd name="T84" fmla="*/ 853 w 2240"/>
                <a:gd name="T85" fmla="*/ 1122 h 2293"/>
                <a:gd name="T86" fmla="*/ 1117 w 2240"/>
                <a:gd name="T87" fmla="*/ 1226 h 2293"/>
                <a:gd name="T88" fmla="*/ 1013 w 2240"/>
                <a:gd name="T89" fmla="*/ 1171 h 2293"/>
                <a:gd name="T90" fmla="*/ 1069 w 2240"/>
                <a:gd name="T91" fmla="*/ 1066 h 2293"/>
                <a:gd name="T92" fmla="*/ 1173 w 2240"/>
                <a:gd name="T93" fmla="*/ 1122 h 2293"/>
                <a:gd name="T94" fmla="*/ 1117 w 2240"/>
                <a:gd name="T95" fmla="*/ 1226 h 2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40" h="2293">
                  <a:moveTo>
                    <a:pt x="224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93"/>
                    <a:pt x="0" y="693"/>
                    <a:pt x="0" y="693"/>
                  </a:cubicBezTo>
                  <a:cubicBezTo>
                    <a:pt x="2240" y="693"/>
                    <a:pt x="2240" y="693"/>
                    <a:pt x="2240" y="693"/>
                  </a:cubicBezTo>
                  <a:lnTo>
                    <a:pt x="2240" y="0"/>
                  </a:lnTo>
                  <a:close/>
                  <a:moveTo>
                    <a:pt x="400" y="480"/>
                  </a:moveTo>
                  <a:cubicBezTo>
                    <a:pt x="326" y="480"/>
                    <a:pt x="266" y="420"/>
                    <a:pt x="266" y="346"/>
                  </a:cubicBezTo>
                  <a:cubicBezTo>
                    <a:pt x="266" y="273"/>
                    <a:pt x="326" y="213"/>
                    <a:pt x="400" y="213"/>
                  </a:cubicBezTo>
                  <a:cubicBezTo>
                    <a:pt x="473" y="213"/>
                    <a:pt x="533" y="273"/>
                    <a:pt x="533" y="346"/>
                  </a:cubicBezTo>
                  <a:cubicBezTo>
                    <a:pt x="533" y="420"/>
                    <a:pt x="473" y="480"/>
                    <a:pt x="400" y="480"/>
                  </a:cubicBezTo>
                  <a:close/>
                  <a:moveTo>
                    <a:pt x="853" y="371"/>
                  </a:moveTo>
                  <a:cubicBezTo>
                    <a:pt x="853" y="401"/>
                    <a:pt x="828" y="426"/>
                    <a:pt x="797" y="426"/>
                  </a:cubicBezTo>
                  <a:cubicBezTo>
                    <a:pt x="749" y="426"/>
                    <a:pt x="749" y="426"/>
                    <a:pt x="749" y="426"/>
                  </a:cubicBezTo>
                  <a:cubicBezTo>
                    <a:pt x="718" y="426"/>
                    <a:pt x="693" y="401"/>
                    <a:pt x="693" y="371"/>
                  </a:cubicBezTo>
                  <a:cubicBezTo>
                    <a:pt x="693" y="322"/>
                    <a:pt x="693" y="322"/>
                    <a:pt x="693" y="322"/>
                  </a:cubicBezTo>
                  <a:cubicBezTo>
                    <a:pt x="693" y="291"/>
                    <a:pt x="718" y="266"/>
                    <a:pt x="749" y="266"/>
                  </a:cubicBezTo>
                  <a:cubicBezTo>
                    <a:pt x="797" y="266"/>
                    <a:pt x="797" y="266"/>
                    <a:pt x="797" y="266"/>
                  </a:cubicBezTo>
                  <a:cubicBezTo>
                    <a:pt x="828" y="266"/>
                    <a:pt x="853" y="291"/>
                    <a:pt x="853" y="322"/>
                  </a:cubicBezTo>
                  <a:lnTo>
                    <a:pt x="853" y="371"/>
                  </a:lnTo>
                  <a:close/>
                  <a:moveTo>
                    <a:pt x="1173" y="371"/>
                  </a:moveTo>
                  <a:cubicBezTo>
                    <a:pt x="1173" y="401"/>
                    <a:pt x="1148" y="426"/>
                    <a:pt x="1117" y="426"/>
                  </a:cubicBezTo>
                  <a:cubicBezTo>
                    <a:pt x="1069" y="426"/>
                    <a:pt x="1069" y="426"/>
                    <a:pt x="1069" y="426"/>
                  </a:cubicBezTo>
                  <a:cubicBezTo>
                    <a:pt x="1038" y="426"/>
                    <a:pt x="1013" y="401"/>
                    <a:pt x="1013" y="371"/>
                  </a:cubicBezTo>
                  <a:cubicBezTo>
                    <a:pt x="1013" y="322"/>
                    <a:pt x="1013" y="322"/>
                    <a:pt x="1013" y="322"/>
                  </a:cubicBezTo>
                  <a:cubicBezTo>
                    <a:pt x="1013" y="291"/>
                    <a:pt x="1038" y="266"/>
                    <a:pt x="1069" y="266"/>
                  </a:cubicBezTo>
                  <a:cubicBezTo>
                    <a:pt x="1117" y="266"/>
                    <a:pt x="1117" y="266"/>
                    <a:pt x="1117" y="266"/>
                  </a:cubicBezTo>
                  <a:cubicBezTo>
                    <a:pt x="1148" y="266"/>
                    <a:pt x="1173" y="291"/>
                    <a:pt x="1173" y="322"/>
                  </a:cubicBezTo>
                  <a:lnTo>
                    <a:pt x="1173" y="371"/>
                  </a:lnTo>
                  <a:close/>
                  <a:moveTo>
                    <a:pt x="1973" y="373"/>
                  </a:moveTo>
                  <a:cubicBezTo>
                    <a:pt x="1973" y="402"/>
                    <a:pt x="1949" y="426"/>
                    <a:pt x="1920" y="426"/>
                  </a:cubicBezTo>
                  <a:cubicBezTo>
                    <a:pt x="1600" y="426"/>
                    <a:pt x="1600" y="426"/>
                    <a:pt x="1600" y="426"/>
                  </a:cubicBezTo>
                  <a:cubicBezTo>
                    <a:pt x="1570" y="426"/>
                    <a:pt x="1546" y="402"/>
                    <a:pt x="1546" y="373"/>
                  </a:cubicBezTo>
                  <a:cubicBezTo>
                    <a:pt x="1546" y="320"/>
                    <a:pt x="1546" y="320"/>
                    <a:pt x="1546" y="320"/>
                  </a:cubicBezTo>
                  <a:cubicBezTo>
                    <a:pt x="1546" y="290"/>
                    <a:pt x="1570" y="266"/>
                    <a:pt x="1600" y="266"/>
                  </a:cubicBezTo>
                  <a:cubicBezTo>
                    <a:pt x="1920" y="266"/>
                    <a:pt x="1920" y="266"/>
                    <a:pt x="1920" y="266"/>
                  </a:cubicBezTo>
                  <a:cubicBezTo>
                    <a:pt x="1949" y="266"/>
                    <a:pt x="1973" y="290"/>
                    <a:pt x="1973" y="320"/>
                  </a:cubicBezTo>
                  <a:lnTo>
                    <a:pt x="1973" y="373"/>
                  </a:lnTo>
                  <a:close/>
                  <a:moveTo>
                    <a:pt x="1013" y="1849"/>
                  </a:moveTo>
                  <a:cubicBezTo>
                    <a:pt x="1011" y="1762"/>
                    <a:pt x="1033" y="1676"/>
                    <a:pt x="1076" y="1600"/>
                  </a:cubicBezTo>
                  <a:cubicBezTo>
                    <a:pt x="0" y="1600"/>
                    <a:pt x="0" y="1600"/>
                    <a:pt x="0" y="1600"/>
                  </a:cubicBezTo>
                  <a:cubicBezTo>
                    <a:pt x="0" y="2293"/>
                    <a:pt x="0" y="2293"/>
                    <a:pt x="0" y="2293"/>
                  </a:cubicBezTo>
                  <a:cubicBezTo>
                    <a:pt x="1013" y="2293"/>
                    <a:pt x="1013" y="2293"/>
                    <a:pt x="1013" y="2293"/>
                  </a:cubicBezTo>
                  <a:lnTo>
                    <a:pt x="1013" y="1849"/>
                  </a:lnTo>
                  <a:close/>
                  <a:moveTo>
                    <a:pt x="400" y="2080"/>
                  </a:moveTo>
                  <a:cubicBezTo>
                    <a:pt x="326" y="2080"/>
                    <a:pt x="266" y="2020"/>
                    <a:pt x="266" y="1946"/>
                  </a:cubicBezTo>
                  <a:cubicBezTo>
                    <a:pt x="266" y="1873"/>
                    <a:pt x="326" y="1813"/>
                    <a:pt x="400" y="1813"/>
                  </a:cubicBezTo>
                  <a:cubicBezTo>
                    <a:pt x="473" y="1813"/>
                    <a:pt x="533" y="1873"/>
                    <a:pt x="533" y="1946"/>
                  </a:cubicBezTo>
                  <a:cubicBezTo>
                    <a:pt x="533" y="2020"/>
                    <a:pt x="473" y="2080"/>
                    <a:pt x="400" y="2080"/>
                  </a:cubicBezTo>
                  <a:close/>
                  <a:moveTo>
                    <a:pt x="853" y="1971"/>
                  </a:moveTo>
                  <a:cubicBezTo>
                    <a:pt x="853" y="2001"/>
                    <a:pt x="828" y="2026"/>
                    <a:pt x="797" y="2026"/>
                  </a:cubicBezTo>
                  <a:cubicBezTo>
                    <a:pt x="749" y="2026"/>
                    <a:pt x="749" y="2026"/>
                    <a:pt x="749" y="2026"/>
                  </a:cubicBezTo>
                  <a:cubicBezTo>
                    <a:pt x="718" y="2026"/>
                    <a:pt x="693" y="2001"/>
                    <a:pt x="693" y="1971"/>
                  </a:cubicBezTo>
                  <a:cubicBezTo>
                    <a:pt x="693" y="1922"/>
                    <a:pt x="693" y="1922"/>
                    <a:pt x="693" y="1922"/>
                  </a:cubicBezTo>
                  <a:cubicBezTo>
                    <a:pt x="693" y="1891"/>
                    <a:pt x="718" y="1866"/>
                    <a:pt x="749" y="1866"/>
                  </a:cubicBezTo>
                  <a:cubicBezTo>
                    <a:pt x="797" y="1866"/>
                    <a:pt x="797" y="1866"/>
                    <a:pt x="797" y="1866"/>
                  </a:cubicBezTo>
                  <a:cubicBezTo>
                    <a:pt x="828" y="1866"/>
                    <a:pt x="853" y="1891"/>
                    <a:pt x="853" y="1922"/>
                  </a:cubicBezTo>
                  <a:lnTo>
                    <a:pt x="853" y="1971"/>
                  </a:lnTo>
                  <a:close/>
                  <a:moveTo>
                    <a:pt x="1371" y="1440"/>
                  </a:moveTo>
                  <a:cubicBezTo>
                    <a:pt x="2240" y="1440"/>
                    <a:pt x="2240" y="1440"/>
                    <a:pt x="2240" y="1440"/>
                  </a:cubicBezTo>
                  <a:cubicBezTo>
                    <a:pt x="2240" y="800"/>
                    <a:pt x="2240" y="800"/>
                    <a:pt x="2240" y="800"/>
                  </a:cubicBezTo>
                  <a:cubicBezTo>
                    <a:pt x="0" y="800"/>
                    <a:pt x="0" y="800"/>
                    <a:pt x="0" y="800"/>
                  </a:cubicBezTo>
                  <a:cubicBezTo>
                    <a:pt x="0" y="1493"/>
                    <a:pt x="0" y="1493"/>
                    <a:pt x="0" y="1493"/>
                  </a:cubicBezTo>
                  <a:cubicBezTo>
                    <a:pt x="1176" y="1493"/>
                    <a:pt x="1176" y="1493"/>
                    <a:pt x="1176" y="1493"/>
                  </a:cubicBezTo>
                  <a:cubicBezTo>
                    <a:pt x="1234" y="1456"/>
                    <a:pt x="1302" y="1438"/>
                    <a:pt x="1371" y="1440"/>
                  </a:cubicBezTo>
                  <a:close/>
                  <a:moveTo>
                    <a:pt x="1546" y="1120"/>
                  </a:moveTo>
                  <a:cubicBezTo>
                    <a:pt x="1546" y="1090"/>
                    <a:pt x="1570" y="1066"/>
                    <a:pt x="1600" y="1066"/>
                  </a:cubicBezTo>
                  <a:cubicBezTo>
                    <a:pt x="1920" y="1066"/>
                    <a:pt x="1920" y="1066"/>
                    <a:pt x="1920" y="1066"/>
                  </a:cubicBezTo>
                  <a:cubicBezTo>
                    <a:pt x="1949" y="1066"/>
                    <a:pt x="1973" y="1090"/>
                    <a:pt x="1973" y="1120"/>
                  </a:cubicBezTo>
                  <a:cubicBezTo>
                    <a:pt x="1973" y="1173"/>
                    <a:pt x="1973" y="1173"/>
                    <a:pt x="1973" y="1173"/>
                  </a:cubicBezTo>
                  <a:cubicBezTo>
                    <a:pt x="1973" y="1202"/>
                    <a:pt x="1949" y="1226"/>
                    <a:pt x="1920" y="1226"/>
                  </a:cubicBezTo>
                  <a:cubicBezTo>
                    <a:pt x="1600" y="1226"/>
                    <a:pt x="1600" y="1226"/>
                    <a:pt x="1600" y="1226"/>
                  </a:cubicBezTo>
                  <a:cubicBezTo>
                    <a:pt x="1570" y="1226"/>
                    <a:pt x="1546" y="1202"/>
                    <a:pt x="1546" y="1173"/>
                  </a:cubicBezTo>
                  <a:lnTo>
                    <a:pt x="1546" y="1120"/>
                  </a:lnTo>
                  <a:close/>
                  <a:moveTo>
                    <a:pt x="400" y="1280"/>
                  </a:moveTo>
                  <a:cubicBezTo>
                    <a:pt x="326" y="1280"/>
                    <a:pt x="266" y="1220"/>
                    <a:pt x="266" y="1146"/>
                  </a:cubicBezTo>
                  <a:cubicBezTo>
                    <a:pt x="266" y="1073"/>
                    <a:pt x="326" y="1013"/>
                    <a:pt x="400" y="1013"/>
                  </a:cubicBezTo>
                  <a:cubicBezTo>
                    <a:pt x="473" y="1013"/>
                    <a:pt x="533" y="1073"/>
                    <a:pt x="533" y="1146"/>
                  </a:cubicBezTo>
                  <a:cubicBezTo>
                    <a:pt x="533" y="1220"/>
                    <a:pt x="473" y="1280"/>
                    <a:pt x="400" y="1280"/>
                  </a:cubicBezTo>
                  <a:close/>
                  <a:moveTo>
                    <a:pt x="853" y="1171"/>
                  </a:moveTo>
                  <a:cubicBezTo>
                    <a:pt x="853" y="1201"/>
                    <a:pt x="828" y="1226"/>
                    <a:pt x="797" y="1226"/>
                  </a:cubicBezTo>
                  <a:cubicBezTo>
                    <a:pt x="749" y="1226"/>
                    <a:pt x="749" y="1226"/>
                    <a:pt x="749" y="1226"/>
                  </a:cubicBezTo>
                  <a:cubicBezTo>
                    <a:pt x="718" y="1226"/>
                    <a:pt x="693" y="1201"/>
                    <a:pt x="693" y="1171"/>
                  </a:cubicBezTo>
                  <a:cubicBezTo>
                    <a:pt x="693" y="1122"/>
                    <a:pt x="693" y="1122"/>
                    <a:pt x="693" y="1122"/>
                  </a:cubicBezTo>
                  <a:cubicBezTo>
                    <a:pt x="693" y="1091"/>
                    <a:pt x="718" y="1066"/>
                    <a:pt x="749" y="1066"/>
                  </a:cubicBezTo>
                  <a:cubicBezTo>
                    <a:pt x="797" y="1066"/>
                    <a:pt x="797" y="1066"/>
                    <a:pt x="797" y="1066"/>
                  </a:cubicBezTo>
                  <a:cubicBezTo>
                    <a:pt x="828" y="1066"/>
                    <a:pt x="853" y="1091"/>
                    <a:pt x="853" y="1122"/>
                  </a:cubicBezTo>
                  <a:lnTo>
                    <a:pt x="853" y="1171"/>
                  </a:lnTo>
                  <a:close/>
                  <a:moveTo>
                    <a:pt x="1117" y="1226"/>
                  </a:moveTo>
                  <a:cubicBezTo>
                    <a:pt x="1069" y="1226"/>
                    <a:pt x="1069" y="1226"/>
                    <a:pt x="1069" y="1226"/>
                  </a:cubicBezTo>
                  <a:cubicBezTo>
                    <a:pt x="1038" y="1226"/>
                    <a:pt x="1013" y="1201"/>
                    <a:pt x="1013" y="1171"/>
                  </a:cubicBezTo>
                  <a:cubicBezTo>
                    <a:pt x="1013" y="1122"/>
                    <a:pt x="1013" y="1122"/>
                    <a:pt x="1013" y="1122"/>
                  </a:cubicBezTo>
                  <a:cubicBezTo>
                    <a:pt x="1013" y="1091"/>
                    <a:pt x="1038" y="1066"/>
                    <a:pt x="1069" y="1066"/>
                  </a:cubicBezTo>
                  <a:cubicBezTo>
                    <a:pt x="1117" y="1066"/>
                    <a:pt x="1117" y="1066"/>
                    <a:pt x="1117" y="1066"/>
                  </a:cubicBezTo>
                  <a:cubicBezTo>
                    <a:pt x="1148" y="1066"/>
                    <a:pt x="1173" y="1091"/>
                    <a:pt x="1173" y="1122"/>
                  </a:cubicBezTo>
                  <a:cubicBezTo>
                    <a:pt x="1173" y="1171"/>
                    <a:pt x="1173" y="1171"/>
                    <a:pt x="1173" y="1171"/>
                  </a:cubicBezTo>
                  <a:cubicBezTo>
                    <a:pt x="1173" y="1201"/>
                    <a:pt x="1148" y="1226"/>
                    <a:pt x="1117" y="122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D20A608D-C891-C18D-8454-A0C1AEACC4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97" y="1891"/>
              <a:ext cx="425" cy="377"/>
            </a:xfrm>
            <a:custGeom>
              <a:avLst/>
              <a:gdLst>
                <a:gd name="T0" fmla="*/ 106 w 2888"/>
                <a:gd name="T1" fmla="*/ 107 h 2603"/>
                <a:gd name="T2" fmla="*/ 106 w 2888"/>
                <a:gd name="T3" fmla="*/ 854 h 2603"/>
                <a:gd name="T4" fmla="*/ 373 w 2888"/>
                <a:gd name="T5" fmla="*/ 854 h 2603"/>
                <a:gd name="T6" fmla="*/ 373 w 2888"/>
                <a:gd name="T7" fmla="*/ 960 h 2603"/>
                <a:gd name="T8" fmla="*/ 106 w 2888"/>
                <a:gd name="T9" fmla="*/ 960 h 2603"/>
                <a:gd name="T10" fmla="*/ 106 w 2888"/>
                <a:gd name="T11" fmla="*/ 1654 h 2603"/>
                <a:gd name="T12" fmla="*/ 373 w 2888"/>
                <a:gd name="T13" fmla="*/ 1654 h 2603"/>
                <a:gd name="T14" fmla="*/ 373 w 2888"/>
                <a:gd name="T15" fmla="*/ 1760 h 2603"/>
                <a:gd name="T16" fmla="*/ 0 w 2888"/>
                <a:gd name="T17" fmla="*/ 1760 h 2603"/>
                <a:gd name="T18" fmla="*/ 0 w 2888"/>
                <a:gd name="T19" fmla="*/ 0 h 2603"/>
                <a:gd name="T20" fmla="*/ 373 w 2888"/>
                <a:gd name="T21" fmla="*/ 0 h 2603"/>
                <a:gd name="T22" fmla="*/ 373 w 2888"/>
                <a:gd name="T23" fmla="*/ 107 h 2603"/>
                <a:gd name="T24" fmla="*/ 106 w 2888"/>
                <a:gd name="T25" fmla="*/ 107 h 2603"/>
                <a:gd name="T26" fmla="*/ 2390 w 2888"/>
                <a:gd name="T27" fmla="*/ 1661 h 2603"/>
                <a:gd name="T28" fmla="*/ 1920 w 2888"/>
                <a:gd name="T29" fmla="*/ 1661 h 2603"/>
                <a:gd name="T30" fmla="*/ 1920 w 2888"/>
                <a:gd name="T31" fmla="*/ 1808 h 2603"/>
                <a:gd name="T32" fmla="*/ 2317 w 2888"/>
                <a:gd name="T33" fmla="*/ 1808 h 2603"/>
                <a:gd name="T34" fmla="*/ 2390 w 2888"/>
                <a:gd name="T35" fmla="*/ 1735 h 2603"/>
                <a:gd name="T36" fmla="*/ 2390 w 2888"/>
                <a:gd name="T37" fmla="*/ 1735 h 2603"/>
                <a:gd name="T38" fmla="*/ 2390 w 2888"/>
                <a:gd name="T39" fmla="*/ 1661 h 2603"/>
                <a:gd name="T40" fmla="*/ 1920 w 2888"/>
                <a:gd name="T41" fmla="*/ 2073 h 2603"/>
                <a:gd name="T42" fmla="*/ 1920 w 2888"/>
                <a:gd name="T43" fmla="*/ 1926 h 2603"/>
                <a:gd name="T44" fmla="*/ 2341 w 2888"/>
                <a:gd name="T45" fmla="*/ 1926 h 2603"/>
                <a:gd name="T46" fmla="*/ 2341 w 2888"/>
                <a:gd name="T47" fmla="*/ 1999 h 2603"/>
                <a:gd name="T48" fmla="*/ 2268 w 2888"/>
                <a:gd name="T49" fmla="*/ 2073 h 2603"/>
                <a:gd name="T50" fmla="*/ 2268 w 2888"/>
                <a:gd name="T51" fmla="*/ 2073 h 2603"/>
                <a:gd name="T52" fmla="*/ 1920 w 2888"/>
                <a:gd name="T53" fmla="*/ 2073 h 2603"/>
                <a:gd name="T54" fmla="*/ 2857 w 2888"/>
                <a:gd name="T55" fmla="*/ 1581 h 2603"/>
                <a:gd name="T56" fmla="*/ 2888 w 2888"/>
                <a:gd name="T57" fmla="*/ 1581 h 2603"/>
                <a:gd name="T58" fmla="*/ 2648 w 2888"/>
                <a:gd name="T59" fmla="*/ 1287 h 2603"/>
                <a:gd name="T60" fmla="*/ 2648 w 2888"/>
                <a:gd name="T61" fmla="*/ 1287 h 2603"/>
                <a:gd name="T62" fmla="*/ 1837 w 2888"/>
                <a:gd name="T63" fmla="*/ 1287 h 2603"/>
                <a:gd name="T64" fmla="*/ 1656 w 2888"/>
                <a:gd name="T65" fmla="*/ 1373 h 2603"/>
                <a:gd name="T66" fmla="*/ 1604 w 2888"/>
                <a:gd name="T67" fmla="*/ 1563 h 2603"/>
                <a:gd name="T68" fmla="*/ 1604 w 2888"/>
                <a:gd name="T69" fmla="*/ 2302 h 2603"/>
                <a:gd name="T70" fmla="*/ 1386 w 2888"/>
                <a:gd name="T71" fmla="*/ 2302 h 2603"/>
                <a:gd name="T72" fmla="*/ 1618 w 2888"/>
                <a:gd name="T73" fmla="*/ 2603 h 2603"/>
                <a:gd name="T74" fmla="*/ 2510 w 2888"/>
                <a:gd name="T75" fmla="*/ 2603 h 2603"/>
                <a:gd name="T76" fmla="*/ 2713 w 2888"/>
                <a:gd name="T77" fmla="*/ 2221 h 2603"/>
                <a:gd name="T78" fmla="*/ 2713 w 2888"/>
                <a:gd name="T79" fmla="*/ 1581 h 2603"/>
                <a:gd name="T80" fmla="*/ 2857 w 2888"/>
                <a:gd name="T81" fmla="*/ 1581 h 2603"/>
                <a:gd name="T82" fmla="*/ 2566 w 2888"/>
                <a:gd name="T83" fmla="*/ 1535 h 2603"/>
                <a:gd name="T84" fmla="*/ 2566 w 2888"/>
                <a:gd name="T85" fmla="*/ 2294 h 2603"/>
                <a:gd name="T86" fmla="*/ 2468 w 2888"/>
                <a:gd name="T87" fmla="*/ 2425 h 2603"/>
                <a:gd name="T88" fmla="*/ 2307 w 2888"/>
                <a:gd name="T89" fmla="*/ 2333 h 2603"/>
                <a:gd name="T90" fmla="*/ 2302 w 2888"/>
                <a:gd name="T91" fmla="*/ 2302 h 2603"/>
                <a:gd name="T92" fmla="*/ 1751 w 2888"/>
                <a:gd name="T93" fmla="*/ 2302 h 2603"/>
                <a:gd name="T94" fmla="*/ 1751 w 2888"/>
                <a:gd name="T95" fmla="*/ 1616 h 2603"/>
                <a:gd name="T96" fmla="*/ 1840 w 2888"/>
                <a:gd name="T97" fmla="*/ 1434 h 2603"/>
                <a:gd name="T98" fmla="*/ 2611 w 2888"/>
                <a:gd name="T99" fmla="*/ 1434 h 2603"/>
                <a:gd name="T100" fmla="*/ 2566 w 2888"/>
                <a:gd name="T101" fmla="*/ 1535 h 2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88" h="2603">
                  <a:moveTo>
                    <a:pt x="106" y="107"/>
                  </a:moveTo>
                  <a:cubicBezTo>
                    <a:pt x="106" y="854"/>
                    <a:pt x="106" y="854"/>
                    <a:pt x="106" y="854"/>
                  </a:cubicBezTo>
                  <a:cubicBezTo>
                    <a:pt x="373" y="854"/>
                    <a:pt x="373" y="854"/>
                    <a:pt x="373" y="854"/>
                  </a:cubicBezTo>
                  <a:cubicBezTo>
                    <a:pt x="373" y="960"/>
                    <a:pt x="373" y="960"/>
                    <a:pt x="373" y="960"/>
                  </a:cubicBezTo>
                  <a:cubicBezTo>
                    <a:pt x="106" y="960"/>
                    <a:pt x="106" y="960"/>
                    <a:pt x="106" y="960"/>
                  </a:cubicBezTo>
                  <a:cubicBezTo>
                    <a:pt x="106" y="1654"/>
                    <a:pt x="106" y="1654"/>
                    <a:pt x="106" y="1654"/>
                  </a:cubicBezTo>
                  <a:cubicBezTo>
                    <a:pt x="373" y="1654"/>
                    <a:pt x="373" y="1654"/>
                    <a:pt x="373" y="1654"/>
                  </a:cubicBezTo>
                  <a:cubicBezTo>
                    <a:pt x="373" y="1760"/>
                    <a:pt x="373" y="1760"/>
                    <a:pt x="373" y="1760"/>
                  </a:cubicBezTo>
                  <a:cubicBezTo>
                    <a:pt x="0" y="1760"/>
                    <a:pt x="0" y="1760"/>
                    <a:pt x="0" y="176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373" y="107"/>
                    <a:pt x="373" y="107"/>
                    <a:pt x="373" y="107"/>
                  </a:cubicBezTo>
                  <a:lnTo>
                    <a:pt x="106" y="107"/>
                  </a:lnTo>
                  <a:close/>
                  <a:moveTo>
                    <a:pt x="2390" y="1661"/>
                  </a:moveTo>
                  <a:cubicBezTo>
                    <a:pt x="1920" y="1661"/>
                    <a:pt x="1920" y="1661"/>
                    <a:pt x="1920" y="1661"/>
                  </a:cubicBezTo>
                  <a:cubicBezTo>
                    <a:pt x="1920" y="1808"/>
                    <a:pt x="1920" y="1808"/>
                    <a:pt x="1920" y="1808"/>
                  </a:cubicBezTo>
                  <a:cubicBezTo>
                    <a:pt x="2317" y="1808"/>
                    <a:pt x="2317" y="1808"/>
                    <a:pt x="2317" y="1808"/>
                  </a:cubicBezTo>
                  <a:cubicBezTo>
                    <a:pt x="2357" y="1808"/>
                    <a:pt x="2390" y="1775"/>
                    <a:pt x="2390" y="1735"/>
                  </a:cubicBezTo>
                  <a:cubicBezTo>
                    <a:pt x="2390" y="1735"/>
                    <a:pt x="2390" y="1735"/>
                    <a:pt x="2390" y="1735"/>
                  </a:cubicBezTo>
                  <a:lnTo>
                    <a:pt x="2390" y="1661"/>
                  </a:lnTo>
                  <a:close/>
                  <a:moveTo>
                    <a:pt x="1920" y="2073"/>
                  </a:moveTo>
                  <a:cubicBezTo>
                    <a:pt x="1920" y="1926"/>
                    <a:pt x="1920" y="1926"/>
                    <a:pt x="1920" y="1926"/>
                  </a:cubicBezTo>
                  <a:cubicBezTo>
                    <a:pt x="2341" y="1926"/>
                    <a:pt x="2341" y="1926"/>
                    <a:pt x="2341" y="1926"/>
                  </a:cubicBezTo>
                  <a:cubicBezTo>
                    <a:pt x="2341" y="1999"/>
                    <a:pt x="2341" y="1999"/>
                    <a:pt x="2341" y="1999"/>
                  </a:cubicBezTo>
                  <a:cubicBezTo>
                    <a:pt x="2341" y="2040"/>
                    <a:pt x="2308" y="2073"/>
                    <a:pt x="2268" y="2073"/>
                  </a:cubicBezTo>
                  <a:cubicBezTo>
                    <a:pt x="2268" y="2073"/>
                    <a:pt x="2268" y="2073"/>
                    <a:pt x="2268" y="2073"/>
                  </a:cubicBezTo>
                  <a:lnTo>
                    <a:pt x="1920" y="2073"/>
                  </a:lnTo>
                  <a:close/>
                  <a:moveTo>
                    <a:pt x="2857" y="1581"/>
                  </a:moveTo>
                  <a:cubicBezTo>
                    <a:pt x="2888" y="1581"/>
                    <a:pt x="2888" y="1581"/>
                    <a:pt x="2888" y="1581"/>
                  </a:cubicBezTo>
                  <a:cubicBezTo>
                    <a:pt x="2888" y="1414"/>
                    <a:pt x="2780" y="1287"/>
                    <a:pt x="2648" y="1287"/>
                  </a:cubicBezTo>
                  <a:cubicBezTo>
                    <a:pt x="2648" y="1287"/>
                    <a:pt x="2648" y="1287"/>
                    <a:pt x="2648" y="1287"/>
                  </a:cubicBezTo>
                  <a:cubicBezTo>
                    <a:pt x="2644" y="1287"/>
                    <a:pt x="1837" y="1287"/>
                    <a:pt x="1837" y="1287"/>
                  </a:cubicBezTo>
                  <a:cubicBezTo>
                    <a:pt x="1766" y="1282"/>
                    <a:pt x="1697" y="1314"/>
                    <a:pt x="1656" y="1373"/>
                  </a:cubicBezTo>
                  <a:cubicBezTo>
                    <a:pt x="1620" y="1430"/>
                    <a:pt x="1602" y="1496"/>
                    <a:pt x="1604" y="1563"/>
                  </a:cubicBezTo>
                  <a:cubicBezTo>
                    <a:pt x="1604" y="2302"/>
                    <a:pt x="1604" y="2302"/>
                    <a:pt x="1604" y="2302"/>
                  </a:cubicBezTo>
                  <a:cubicBezTo>
                    <a:pt x="1386" y="2302"/>
                    <a:pt x="1386" y="2302"/>
                    <a:pt x="1386" y="2302"/>
                  </a:cubicBezTo>
                  <a:cubicBezTo>
                    <a:pt x="1386" y="2465"/>
                    <a:pt x="1490" y="2603"/>
                    <a:pt x="1618" y="2603"/>
                  </a:cubicBezTo>
                  <a:cubicBezTo>
                    <a:pt x="2510" y="2603"/>
                    <a:pt x="2510" y="2603"/>
                    <a:pt x="2510" y="2603"/>
                  </a:cubicBezTo>
                  <a:cubicBezTo>
                    <a:pt x="2713" y="2603"/>
                    <a:pt x="2713" y="2350"/>
                    <a:pt x="2713" y="2221"/>
                  </a:cubicBezTo>
                  <a:cubicBezTo>
                    <a:pt x="2713" y="1581"/>
                    <a:pt x="2713" y="1581"/>
                    <a:pt x="2713" y="1581"/>
                  </a:cubicBezTo>
                  <a:lnTo>
                    <a:pt x="2857" y="1581"/>
                  </a:lnTo>
                  <a:close/>
                  <a:moveTo>
                    <a:pt x="2566" y="1535"/>
                  </a:moveTo>
                  <a:cubicBezTo>
                    <a:pt x="2566" y="2294"/>
                    <a:pt x="2566" y="2294"/>
                    <a:pt x="2566" y="2294"/>
                  </a:cubicBezTo>
                  <a:cubicBezTo>
                    <a:pt x="2567" y="2355"/>
                    <a:pt x="2527" y="2408"/>
                    <a:pt x="2468" y="2425"/>
                  </a:cubicBezTo>
                  <a:cubicBezTo>
                    <a:pt x="2398" y="2444"/>
                    <a:pt x="2326" y="2403"/>
                    <a:pt x="2307" y="2333"/>
                  </a:cubicBezTo>
                  <a:cubicBezTo>
                    <a:pt x="2304" y="2323"/>
                    <a:pt x="2302" y="2313"/>
                    <a:pt x="2302" y="2302"/>
                  </a:cubicBezTo>
                  <a:cubicBezTo>
                    <a:pt x="1751" y="2302"/>
                    <a:pt x="1751" y="2302"/>
                    <a:pt x="1751" y="2302"/>
                  </a:cubicBezTo>
                  <a:cubicBezTo>
                    <a:pt x="1751" y="1616"/>
                    <a:pt x="1751" y="1616"/>
                    <a:pt x="1751" y="1616"/>
                  </a:cubicBezTo>
                  <a:cubicBezTo>
                    <a:pt x="1751" y="1487"/>
                    <a:pt x="1769" y="1450"/>
                    <a:pt x="1840" y="1434"/>
                  </a:cubicBezTo>
                  <a:cubicBezTo>
                    <a:pt x="1840" y="1434"/>
                    <a:pt x="2451" y="1434"/>
                    <a:pt x="2611" y="1434"/>
                  </a:cubicBezTo>
                  <a:cubicBezTo>
                    <a:pt x="2583" y="1460"/>
                    <a:pt x="2566" y="1497"/>
                    <a:pt x="2566" y="1535"/>
                  </a:cubicBezTo>
                  <a:close/>
                </a:path>
              </a:pathLst>
            </a:custGeom>
            <a:solidFill>
              <a:srgbClr val="FFC85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venir Next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10033969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C050F-3513-7DBB-81F6-A92E23AF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6886936" cy="338554"/>
          </a:xfrm>
        </p:spPr>
        <p:txBody>
          <a:bodyPr/>
          <a:lstStyle/>
          <a:p>
            <a:r>
              <a:rPr lang="en-US" dirty="0"/>
              <a:t>Nanae Aubry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32670"/>
            <a:ext cx="6886936" cy="738664"/>
          </a:xfrm>
        </p:spPr>
        <p:txBody>
          <a:bodyPr/>
          <a:lstStyle/>
          <a:p>
            <a:r>
              <a:rPr lang="en-US" dirty="0"/>
              <a:t>Python in PaaS</a:t>
            </a:r>
          </a:p>
        </p:txBody>
      </p:sp>
      <p:sp>
        <p:nvSpPr>
          <p:cNvPr id="4" name="Rectangle 61">
            <a:extLst>
              <a:ext uri="{FF2B5EF4-FFF2-40B4-BE49-F238E27FC236}">
                <a16:creationId xmlns:a16="http://schemas.microsoft.com/office/drawing/2014/main" id="{423CA3BF-7BB3-00C8-739E-E5C3F880631C}"/>
              </a:ext>
            </a:extLst>
          </p:cNvPr>
          <p:cNvSpPr>
            <a:spLocks noChangeAspect="1"/>
          </p:cNvSpPr>
          <p:nvPr/>
        </p:nvSpPr>
        <p:spPr bwMode="auto">
          <a:xfrm flipH="1">
            <a:off x="1065378" y="4574723"/>
            <a:ext cx="5287417" cy="334158"/>
          </a:xfrm>
          <a:custGeom>
            <a:avLst/>
            <a:gdLst/>
            <a:ahLst/>
            <a:cxnLst/>
            <a:rect l="l" t="t" r="r" b="b"/>
            <a:pathLst>
              <a:path w="3745311" h="91440">
                <a:moveTo>
                  <a:pt x="3745311" y="0"/>
                </a:moveTo>
                <a:lnTo>
                  <a:pt x="0" y="0"/>
                </a:lnTo>
                <a:lnTo>
                  <a:pt x="0" y="91440"/>
                </a:lnTo>
                <a:lnTo>
                  <a:pt x="3745311" y="91440"/>
                </a:lnTo>
                <a:close/>
              </a:path>
            </a:pathLst>
          </a:custGeom>
          <a:gradFill>
            <a:gsLst>
              <a:gs pos="95000">
                <a:schemeClr val="accent3">
                  <a:lumMod val="60000"/>
                  <a:lumOff val="40000"/>
                  <a:alpha val="80000"/>
                </a:schemeClr>
              </a:gs>
              <a:gs pos="0">
                <a:srgbClr val="F63686">
                  <a:alpha val="20000"/>
                </a:srgbClr>
              </a:gs>
            </a:gsLst>
            <a:path path="circle">
              <a:fillToRect t="100000" r="100000"/>
            </a:path>
          </a:gradFill>
          <a:ln w="762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799">
              <a:latin typeface="Avenir Next" panose="020B05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2A172-896D-DEC0-FDFA-8F0846C12E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3704" y="4064350"/>
            <a:ext cx="1430528" cy="1430528"/>
          </a:xfrm>
          <a:prstGeom prst="rect">
            <a:avLst/>
          </a:prstGeom>
        </p:spPr>
      </p:pic>
      <p:sp>
        <p:nvSpPr>
          <p:cNvPr id="7" name="Content Placeholder 18">
            <a:extLst>
              <a:ext uri="{FF2B5EF4-FFF2-40B4-BE49-F238E27FC236}">
                <a16:creationId xmlns:a16="http://schemas.microsoft.com/office/drawing/2014/main" id="{E17509B4-4931-A1B1-5ABF-B16F6F3A2141}"/>
              </a:ext>
            </a:extLst>
          </p:cNvPr>
          <p:cNvSpPr txBox="1">
            <a:spLocks/>
          </p:cNvSpPr>
          <p:nvPr/>
        </p:nvSpPr>
        <p:spPr>
          <a:xfrm>
            <a:off x="1170362" y="4647554"/>
            <a:ext cx="1612249" cy="26658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 dirty="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0">
                <a:latin typeface="Avenir Next Condensed" panose="020B0506020202020204" pitchFamily="34" charset="0"/>
              </a:rPr>
              <a:t>PaaS / SaaS</a:t>
            </a:r>
          </a:p>
          <a:p>
            <a:endParaRPr lang="en-US" sz="2200" b="0">
              <a:latin typeface="Avenir Next" panose="020B05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7C8D53-1EBA-554E-7708-10D0A413755A}"/>
              </a:ext>
            </a:extLst>
          </p:cNvPr>
          <p:cNvSpPr/>
          <p:nvPr/>
        </p:nvSpPr>
        <p:spPr>
          <a:xfrm rot="20165614">
            <a:off x="3825919" y="4023023"/>
            <a:ext cx="3962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cap="none" spc="0">
                <a:ln w="0"/>
                <a:latin typeface="Avenir Next Condensed Demi Bold" panose="020B0506020202020204" pitchFamily="34" charset="0"/>
              </a:rPr>
              <a:t>PaaS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B0420F-D542-3119-5A5E-2F8A171286E1}"/>
              </a:ext>
            </a:extLst>
          </p:cNvPr>
          <p:cNvSpPr/>
          <p:nvPr/>
        </p:nvSpPr>
        <p:spPr>
          <a:xfrm rot="20137901">
            <a:off x="5120340" y="4031979"/>
            <a:ext cx="723276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AWS Lambda</a:t>
            </a:r>
          </a:p>
        </p:txBody>
      </p:sp>
      <p:pic>
        <p:nvPicPr>
          <p:cNvPr id="10" name="Picture 6" descr="Image result for aws lambda logo png">
            <a:extLst>
              <a:ext uri="{FF2B5EF4-FFF2-40B4-BE49-F238E27FC236}">
                <a16:creationId xmlns:a16="http://schemas.microsoft.com/office/drawing/2014/main" id="{F4204BAC-EA84-3A90-3C4D-7AE4BA127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53092" y="4281265"/>
            <a:ext cx="737679" cy="8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E6C8A4-39AB-D484-7ADB-E3318F003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2356" y="4035204"/>
            <a:ext cx="1430527" cy="1430527"/>
          </a:xfrm>
          <a:prstGeom prst="rect">
            <a:avLst/>
          </a:prstGeom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29A3E8E-68EC-5044-22DC-EDF187AAB9E6}"/>
              </a:ext>
            </a:extLst>
          </p:cNvPr>
          <p:cNvSpPr/>
          <p:nvPr/>
        </p:nvSpPr>
        <p:spPr>
          <a:xfrm rot="19984528">
            <a:off x="2347075" y="4032283"/>
            <a:ext cx="510076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>
                <a:ln w="0"/>
                <a:latin typeface="Avenir Next Condensed Demi Bold" panose="020B0506020202020204" pitchFamily="34" charset="0"/>
              </a:rPr>
              <a:t>Online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F21342-1934-CCCB-42B4-1578CDD295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586" y="4052205"/>
            <a:ext cx="1430528" cy="143052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748881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in ArcGIS Online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9783" y="2057400"/>
            <a:ext cx="5872157" cy="3427413"/>
          </a:xfrm>
        </p:spPr>
        <p:txBody>
          <a:bodyPr/>
          <a:lstStyle/>
          <a:p>
            <a:r>
              <a:rPr lang="en-US" dirty="0"/>
              <a:t>ArcGIS Notebooks – notebooks as items in your account</a:t>
            </a:r>
          </a:p>
          <a:p>
            <a:r>
              <a:rPr lang="en-US" dirty="0"/>
              <a:t>Benefits of SaaS – unlimited scaling, 24 x 7 availability, maintenance free</a:t>
            </a:r>
          </a:p>
          <a:p>
            <a:r>
              <a:rPr lang="en-US" dirty="0" err="1"/>
              <a:t>ArcPy</a:t>
            </a:r>
            <a:r>
              <a:rPr lang="en-US" dirty="0"/>
              <a:t> &amp; ArcGIS API for Python</a:t>
            </a:r>
          </a:p>
          <a:p>
            <a:r>
              <a:rPr lang="en-US" dirty="0"/>
              <a:t>Ready to use environment - Over 300+ libraries</a:t>
            </a:r>
          </a:p>
          <a:p>
            <a:r>
              <a:rPr lang="en-US" dirty="0"/>
              <a:t>On-demand GPU runtimes for training deep learning models</a:t>
            </a:r>
          </a:p>
          <a:p>
            <a:r>
              <a:rPr lang="en-US" dirty="0"/>
              <a:t>Share and collaborate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D25BDA-E43D-F29B-13FD-278AA79FFC80}"/>
              </a:ext>
            </a:extLst>
          </p:cNvPr>
          <p:cNvSpPr/>
          <p:nvPr/>
        </p:nvSpPr>
        <p:spPr bwMode="auto">
          <a:xfrm>
            <a:off x="7299660" y="0"/>
            <a:ext cx="4892340" cy="692171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FB57453-3765-605E-25EF-4FE23E4E4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47" y="134125"/>
            <a:ext cx="4561113" cy="2794895"/>
          </a:xfrm>
          <a:prstGeom prst="rect">
            <a:avLst/>
          </a:prstGeom>
          <a:noFill/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9149A63-97DB-DFD1-9BEA-CD3A8D839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549" y="3086412"/>
            <a:ext cx="506534" cy="50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8CCCD5-8888-6173-1C9A-2ED02D9A563C}"/>
              </a:ext>
            </a:extLst>
          </p:cNvPr>
          <p:cNvSpPr/>
          <p:nvPr/>
        </p:nvSpPr>
        <p:spPr>
          <a:xfrm>
            <a:off x="8469083" y="3150125"/>
            <a:ext cx="35102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venir Next" panose="020B0503020202020204" pitchFamily="34" charset="0"/>
              </a:rPr>
              <a:t>Notebooks in ArcGIS Online </a:t>
            </a:r>
            <a:endParaRPr lang="en-US" sz="2000">
              <a:solidFill>
                <a:schemeClr val="bg1"/>
              </a:solidFill>
              <a:effectLst/>
              <a:latin typeface="Avenir Next" panose="020B0503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4BA478-F3C6-430C-7421-25667E4951A7}"/>
              </a:ext>
            </a:extLst>
          </p:cNvPr>
          <p:cNvGrpSpPr/>
          <p:nvPr/>
        </p:nvGrpSpPr>
        <p:grpSpPr>
          <a:xfrm>
            <a:off x="7408987" y="4349591"/>
            <a:ext cx="4605445" cy="2550436"/>
            <a:chOff x="7408987" y="4349591"/>
            <a:chExt cx="4605445" cy="25504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51BB1A1-7FB9-2B7D-09AE-6B86EAFD8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500" t="16509" r="-1" b="28116"/>
            <a:stretch/>
          </p:blipFill>
          <p:spPr>
            <a:xfrm>
              <a:off x="10897862" y="6083145"/>
              <a:ext cx="854893" cy="33966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7933D4E-48F1-BD32-1C34-61171E16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37714" y="6018243"/>
              <a:ext cx="698407" cy="80914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95CE3C-06B4-CB89-C34E-B6070A4AE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842722" y="5321664"/>
              <a:ext cx="617629" cy="3324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043FDD0-693B-99B1-4D93-D9A1B59C6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022267" y="5036296"/>
              <a:ext cx="701775" cy="7017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1974D2-617E-967C-C5E7-9891597E2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46753" y="4558595"/>
              <a:ext cx="847130" cy="47164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1CE85E5-750D-3372-F2EB-4B95870B7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469083" y="6240686"/>
              <a:ext cx="1172162" cy="65934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2745B00-BCF3-8C3B-8875-CA6FAA08F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986862" y="5413811"/>
              <a:ext cx="1017000" cy="294930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FA3A95B-9D74-5162-0D32-A43B4F44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915203" y="6432708"/>
              <a:ext cx="1099229" cy="26381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6FAACA0-9909-E2B4-924A-38A51550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119142" y="5897894"/>
              <a:ext cx="973203" cy="389281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D0A972A-665A-57D5-4B85-A148F7D1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526056" y="5424925"/>
              <a:ext cx="383404" cy="47222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325FB42-A0F2-3507-5332-7CB8C1BA0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614555" y="5263859"/>
              <a:ext cx="701775" cy="70177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D5E5EB6-B79A-B5C9-971C-AA321A0C2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569130" y="4872283"/>
              <a:ext cx="1155226" cy="27476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995DEAE-2508-3356-CFB3-D59451DA04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9710310" y="6257716"/>
              <a:ext cx="1170388" cy="45797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014FD4-57C0-8345-604A-D1963C3AB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730169" y="4605611"/>
              <a:ext cx="617629" cy="617629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2DE84D0-DB32-7B92-8F57-316B29C66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80478" y="5895150"/>
              <a:ext cx="1391015" cy="278203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14B25D7-58E4-DF3F-A018-118D5B7D7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9460351" y="4882010"/>
              <a:ext cx="854892" cy="33966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2023308-5A96-B892-8589-14BC4FEA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408987" y="4777197"/>
              <a:ext cx="539698" cy="539698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60773C-8A9A-02ED-35B5-559577A4B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157166" y="5750183"/>
              <a:ext cx="811599" cy="18704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0A3A0EA-FAC0-D941-EB0C-9182B1745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10397592" y="5333459"/>
              <a:ext cx="351911" cy="35191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FB7D2D0-5835-EF34-E1E3-1087D99EB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9494672" y="4349591"/>
              <a:ext cx="1017000" cy="40849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98D5BC0-DD19-1D1A-2FFD-00D67F70C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0862628" y="4437096"/>
              <a:ext cx="1125455" cy="277401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11478C0-1CA1-98CC-DA16-DC4B7B794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8202519" y="6110134"/>
              <a:ext cx="720891" cy="3324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7913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and Platform as Service (PaaS)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6090407" cy="3427413"/>
          </a:xfrm>
        </p:spPr>
        <p:txBody>
          <a:bodyPr/>
          <a:lstStyle/>
          <a:p>
            <a:pPr marL="171450" indent="-171450">
              <a:lnSpc>
                <a:spcPts val="32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Provides location services </a:t>
            </a:r>
          </a:p>
          <a:p>
            <a:pPr marL="171450" indent="-171450">
              <a:lnSpc>
                <a:spcPts val="32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Integrate location into your apps and business systems</a:t>
            </a:r>
          </a:p>
          <a:p>
            <a:pPr marL="171450" indent="-171450">
              <a:lnSpc>
                <a:spcPts val="32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Build mapping libraries of your choice</a:t>
            </a:r>
          </a:p>
          <a:p>
            <a:pPr marL="171450" indent="-171450">
              <a:lnSpc>
                <a:spcPts val="3200"/>
              </a:lnSpc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dirty="0">
                <a:latin typeface="Avenir Next" panose="020B0503020202020204" pitchFamily="34" charset="0"/>
              </a:rPr>
              <a:t>Use Esri’s full range of mapping libraries and no-code options Reduce time to market and promote creative design</a:t>
            </a:r>
            <a:endParaRPr lang="en-US" dirty="0">
              <a:latin typeface="Avenir Next" panose="020B0503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13724-1DEB-B723-19FC-A439D7972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807" y="1495354"/>
            <a:ext cx="4886869" cy="50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958951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BE4E95-4525-C034-8FBF-A36EE62732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3EEA6D-C02F-92A2-756E-B0FAEED65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Nanae Aubry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45AD94-04C4-B4A3-5EAD-A8AFE026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6872" y="1723429"/>
            <a:ext cx="4427728" cy="2215991"/>
          </a:xfrm>
        </p:spPr>
        <p:txBody>
          <a:bodyPr/>
          <a:lstStyle/>
          <a:p>
            <a:r>
              <a:rPr lang="en-US" dirty="0"/>
              <a:t>Demo – Administration with ArcGIS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85902B-798F-AB41-7ED0-F974CFD4A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F9B87C9-2AAD-2553-04F6-20953F087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13" y="1266738"/>
            <a:ext cx="6026979" cy="408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1510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32670"/>
            <a:ext cx="6886936" cy="738664"/>
          </a:xfrm>
        </p:spPr>
        <p:txBody>
          <a:bodyPr/>
          <a:lstStyle/>
          <a:p>
            <a:r>
              <a:rPr lang="en-US" dirty="0"/>
              <a:t>Python: Road Ahead</a:t>
            </a:r>
          </a:p>
        </p:txBody>
      </p:sp>
    </p:spTree>
    <p:extLst>
      <p:ext uri="{BB962C8B-B14F-4D97-AF65-F5344CB8AC3E}">
        <p14:creationId xmlns:p14="http://schemas.microsoft.com/office/powerpoint/2010/main" val="155793550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Desktop Road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400" b="0" dirty="0">
                <a:latin typeface="Avenir Next" panose="020B0503020202020204" pitchFamily="34" charset="0"/>
              </a:rPr>
              <a:t>Notebooks In Pro </a:t>
            </a:r>
          </a:p>
          <a:p>
            <a:pPr lvl="1"/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Access Local &amp; hosted notebooks, interact with the map</a:t>
            </a:r>
          </a:p>
          <a:p>
            <a:pPr lvl="1"/>
            <a:r>
              <a:rPr lang="en-US" sz="2400" b="0" dirty="0">
                <a:latin typeface="Avenir Next" panose="020B0503020202020204" pitchFamily="34" charset="0"/>
              </a:rPr>
              <a:t>Drag and Drop from Notebooks </a:t>
            </a:r>
          </a:p>
          <a:p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Deep Learning Libraries Installer</a:t>
            </a:r>
          </a:p>
          <a:p>
            <a:r>
              <a:rPr lang="en-US" sz="2400" b="0" dirty="0">
                <a:latin typeface="Avenir Next" panose="020B0503020202020204" pitchFamily="34" charset="0"/>
              </a:rPr>
              <a:t>GeoAnalytics access through </a:t>
            </a:r>
            <a:r>
              <a:rPr lang="en-US" sz="2400" b="0" dirty="0" err="1">
                <a:latin typeface="Avenir Next" panose="020B0503020202020204" pitchFamily="34" charset="0"/>
              </a:rPr>
              <a:t>PySpark</a:t>
            </a:r>
            <a:endParaRPr lang="en-US" sz="2400" b="0" dirty="0">
              <a:latin typeface="Avenir Next" panose="020B0503020202020204" pitchFamily="34" charset="0"/>
            </a:endParaRPr>
          </a:p>
          <a:p>
            <a:r>
              <a:rPr lang="en-US" sz="24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 panose="020B0503020202020204" pitchFamily="34" charset="0"/>
              </a:rPr>
              <a:t>Upgrade Python environments across Pro versions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230861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Notebooks Road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5895" indent="-175895"/>
            <a:r>
              <a:rPr lang="en-US" sz="2200" b="0" dirty="0">
                <a:latin typeface="Avenir Next"/>
              </a:rPr>
              <a:t>Hosted Notebooks</a:t>
            </a:r>
            <a:endParaRPr lang="en-US" dirty="0">
              <a:latin typeface="Avenir Next"/>
            </a:endParaRPr>
          </a:p>
          <a:p>
            <a:pPr lvl="1" indent="-173355"/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Scheduling Notebooks</a:t>
            </a:r>
          </a:p>
          <a:p>
            <a:pPr lvl="1" indent="-173355"/>
            <a:r>
              <a:rPr lang="en-US" sz="2200" b="0" dirty="0">
                <a:latin typeface="Avenir Next"/>
              </a:rPr>
              <a:t>Notebook Server Manager</a:t>
            </a:r>
          </a:p>
          <a:p>
            <a:pPr lvl="1" indent="-173355"/>
            <a:r>
              <a:rPr lang="en-US" sz="2200" b="0" dirty="0">
                <a:latin typeface="Avenir Next"/>
              </a:rPr>
              <a:t>Light weight web tools</a:t>
            </a:r>
          </a:p>
          <a:p>
            <a:pPr lvl="1" indent="-173355"/>
            <a:r>
              <a:rPr lang="en-US" sz="2200" b="0" dirty="0" err="1">
                <a:latin typeface="Avenir Next"/>
              </a:rPr>
              <a:t>Dask</a:t>
            </a:r>
            <a:r>
              <a:rPr lang="en-US" sz="2200" b="0" dirty="0">
                <a:latin typeface="Avenir Next"/>
              </a:rPr>
              <a:t> Support</a:t>
            </a:r>
          </a:p>
          <a:p>
            <a:pPr lvl="1" indent="-173355"/>
            <a:r>
              <a:rPr lang="en-US" sz="2200" b="0" dirty="0">
                <a:latin typeface="Avenir Next"/>
              </a:rPr>
              <a:t>Parquet Support</a:t>
            </a:r>
          </a:p>
          <a:p>
            <a:pPr marL="283845" lvl="1" indent="0">
              <a:buClr>
                <a:srgbClr val="5ED9FF"/>
              </a:buClr>
              <a:buNone/>
            </a:pPr>
            <a:endParaRPr lang="en-US" sz="2200" b="0" dirty="0">
              <a:latin typeface="Avenir Next"/>
            </a:endParaRPr>
          </a:p>
          <a:p>
            <a:pPr marL="175895" indent="-175895"/>
            <a:r>
              <a:rPr lang="en-US" sz="2400" b="0" dirty="0">
                <a:latin typeface="Avenir Next"/>
              </a:rPr>
              <a:t>Online Notebooks</a:t>
            </a:r>
          </a:p>
          <a:p>
            <a:pPr lvl="1" indent="-173355"/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Now available, includes free tier</a:t>
            </a:r>
          </a:p>
          <a:p>
            <a:pPr lvl="1" indent="-173355"/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GPU backed instances available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97532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1" y="9144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6974EED-310D-4442-ACE8-D024F4B4EF59}"/>
              </a:ext>
            </a:extLst>
          </p:cNvPr>
          <p:cNvGrpSpPr/>
          <p:nvPr/>
        </p:nvGrpSpPr>
        <p:grpSpPr>
          <a:xfrm>
            <a:off x="3200400" y="1572768"/>
            <a:ext cx="8069420" cy="3831818"/>
            <a:chOff x="3552737" y="1828800"/>
            <a:chExt cx="8069420" cy="38318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1828800"/>
              <a:ext cx="7311441" cy="3831818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Design resources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Icons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Load Esri-created icons straight into your deck!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From the Home ribbon above, click Esri Icons</a:t>
              </a: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Presentation Resources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dirty="0">
                <a:solidFill>
                  <a:srgbClr val="828219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Diagrams, Tables and Timelines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Esri Design Template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r>
                <a:rPr lang="en-US" sz="800" dirty="0">
                  <a:solidFill>
                    <a:srgbClr val="828219"/>
                  </a:solidFill>
                </a:rPr>
                <a:t> </a:t>
              </a:r>
              <a:endParaRPr lang="en-US" sz="900" dirty="0">
                <a:solidFill>
                  <a:srgbClr val="C00000"/>
                </a:solidFill>
              </a:endParaRP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Backgrounds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Strategic Presentations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600" dirty="0">
                <a:solidFill>
                  <a:srgbClr val="828219"/>
                </a:solidFill>
              </a:endParaRPr>
            </a:p>
            <a:p>
              <a:pPr marL="173038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Stock photos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Adobe Stock images are available. </a:t>
              </a:r>
              <a:r>
                <a:rPr lang="en-US" sz="900" dirty="0">
                  <a:solidFill>
                    <a:srgbClr val="828219"/>
                  </a:solidFill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See the details</a:t>
              </a:r>
              <a:r>
                <a:rPr lang="en-US" sz="900" dirty="0">
                  <a:solidFill>
                    <a:srgbClr val="828219"/>
                  </a:solidFill>
                </a:rPr>
                <a:t>.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696B2968-9CBF-2B48-AB72-A7972F24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552737" y="1828800"/>
              <a:ext cx="658368" cy="658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3013150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ArcGIS Python Libraries Road Ahead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1913168"/>
            <a:ext cx="10369296" cy="3427413"/>
          </a:xfrm>
        </p:spPr>
        <p:txBody>
          <a:bodyPr/>
          <a:lstStyle/>
          <a:p>
            <a:pPr marL="175895" indent="-175895"/>
            <a:r>
              <a:rPr lang="en-US" sz="2200" b="0" dirty="0">
                <a:latin typeface="Avenir Next"/>
              </a:rPr>
              <a:t>ArcGIS API for Python</a:t>
            </a:r>
            <a:endParaRPr lang="en-US" dirty="0">
              <a:latin typeface="Avenir Next"/>
            </a:endParaRPr>
          </a:p>
          <a:p>
            <a:pPr lvl="1" indent="-173355"/>
            <a:r>
              <a:rPr lang="en-US" sz="2000" b="0" dirty="0">
                <a:latin typeface="Avenir Next"/>
              </a:rPr>
              <a:t>Support for distributed server deployments</a:t>
            </a:r>
          </a:p>
          <a:p>
            <a:pPr lvl="1" indent="-173355">
              <a:buClr>
                <a:srgbClr val="5ED9FF"/>
              </a:buClr>
            </a:pPr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Improved SSL support</a:t>
            </a:r>
          </a:p>
          <a:p>
            <a:pPr lvl="1" indent="-173355">
              <a:buClr>
                <a:srgbClr val="5ED9FF"/>
              </a:buClr>
            </a:pPr>
            <a:r>
              <a:rPr lang="en-US" sz="2000" b="0" dirty="0" err="1">
                <a:latin typeface="Avenir Next"/>
              </a:rPr>
              <a:t>arcgis.learn</a:t>
            </a:r>
            <a:r>
              <a:rPr lang="en-US" sz="2000" b="0" dirty="0">
                <a:latin typeface="Avenir Next"/>
              </a:rPr>
              <a:t>: improve model metrics, image detection workflows</a:t>
            </a:r>
            <a:endParaRPr lang="en-US" dirty="0"/>
          </a:p>
          <a:p>
            <a:pPr marL="175895" indent="-175895"/>
            <a:r>
              <a:rPr lang="en-US" sz="2200" b="0" dirty="0" err="1">
                <a:latin typeface="Avenir Next"/>
              </a:rPr>
              <a:t>ArcPy</a:t>
            </a:r>
            <a:endParaRPr lang="en-US" sz="2200" b="0" dirty="0">
              <a:latin typeface="Avenir Next"/>
            </a:endParaRPr>
          </a:p>
          <a:p>
            <a:pPr lvl="1" indent="-173355"/>
            <a:r>
              <a:rPr lang="en-US" sz="2200" b="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ArcPy</a:t>
            </a:r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 in external </a:t>
            </a:r>
            <a:r>
              <a:rPr lang="en-US" sz="2200" b="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conda</a:t>
            </a:r>
            <a:r>
              <a:rPr lang="en-US" sz="2200" b="0" dirty="0">
                <a:solidFill>
                  <a:schemeClr val="accent1">
                    <a:lumMod val="40000"/>
                    <a:lumOff val="60000"/>
                  </a:schemeClr>
                </a:solidFill>
                <a:latin typeface="Avenir Next"/>
              </a:rPr>
              <a:t> environments</a:t>
            </a:r>
          </a:p>
          <a:p>
            <a:pPr lvl="1" indent="-173355"/>
            <a:r>
              <a:rPr lang="en-US" sz="2200" b="0" dirty="0">
                <a:latin typeface="Avenir Next"/>
              </a:rPr>
              <a:t>Rich representations in Notebooks for all objects</a:t>
            </a:r>
          </a:p>
          <a:p>
            <a:pPr lvl="1" indent="-173355"/>
            <a:r>
              <a:rPr lang="en-US" sz="2200" b="0" dirty="0">
                <a:latin typeface="Avenir Next"/>
              </a:rPr>
              <a:t>Apache Arrow integration</a:t>
            </a:r>
          </a:p>
          <a:p>
            <a:pPr marL="175895" indent="-175895"/>
            <a:r>
              <a:rPr lang="en-US" sz="2200" b="0" dirty="0">
                <a:latin typeface="Avenir Next"/>
              </a:rPr>
              <a:t>Joint:</a:t>
            </a:r>
          </a:p>
          <a:p>
            <a:pPr lvl="1" indent="-173355"/>
            <a:r>
              <a:rPr lang="en-US" sz="2000" b="0" dirty="0">
                <a:latin typeface="Avenir Next"/>
              </a:rPr>
              <a:t>Better interoperability between </a:t>
            </a:r>
            <a:r>
              <a:rPr lang="en-US" sz="2000" b="0" dirty="0" err="1">
                <a:latin typeface="Avenir Next"/>
              </a:rPr>
              <a:t>ArcPy</a:t>
            </a:r>
            <a:r>
              <a:rPr lang="en-US" sz="2000" b="0" dirty="0">
                <a:latin typeface="Avenir Next"/>
              </a:rPr>
              <a:t> and the ArcGIS API for Python</a:t>
            </a:r>
          </a:p>
          <a:p>
            <a:pPr lvl="1" indent="-173355"/>
            <a:r>
              <a:rPr lang="en-US" sz="2000" b="0" dirty="0">
                <a:latin typeface="Avenir Next"/>
              </a:rPr>
              <a:t>Spatially Enabled </a:t>
            </a:r>
            <a:r>
              <a:rPr lang="en-US" sz="2000" b="0" dirty="0" err="1">
                <a:latin typeface="Avenir Next"/>
              </a:rPr>
              <a:t>DataFrames</a:t>
            </a:r>
            <a:r>
              <a:rPr lang="en-US" sz="2000" b="0" dirty="0">
                <a:latin typeface="Avenir Next"/>
              </a:rPr>
              <a:t> as first-class objects</a:t>
            </a:r>
          </a:p>
        </p:txBody>
      </p:sp>
    </p:spTree>
    <p:extLst>
      <p:ext uri="{BB962C8B-B14F-4D97-AF65-F5344CB8AC3E}">
        <p14:creationId xmlns:p14="http://schemas.microsoft.com/office/powerpoint/2010/main" val="238777706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75895" indent="-175895"/>
            <a:r>
              <a:rPr lang="en-US" sz="2000" b="0" dirty="0">
                <a:latin typeface="Avenir Next" panose="020B0503020202020204" pitchFamily="34" charset="0"/>
              </a:rPr>
              <a:t>Python integrates across the platform</a:t>
            </a:r>
            <a:endParaRPr lang="en-US" dirty="0"/>
          </a:p>
          <a:p>
            <a:pPr marL="175895" indent="-175895"/>
            <a:r>
              <a:rPr lang="en-US" sz="2000" b="0" dirty="0">
                <a:latin typeface="Avenir Next" panose="020B0503020202020204" pitchFamily="34" charset="0"/>
              </a:rPr>
              <a:t>The ArcGIS Python libraries are becoming available in more places</a:t>
            </a:r>
          </a:p>
          <a:p>
            <a:pPr marL="175895" indent="-175895"/>
            <a:r>
              <a:rPr lang="en-US" sz="2000" b="0" dirty="0">
                <a:latin typeface="Avenir Next" panose="020B0503020202020204" pitchFamily="34" charset="0"/>
              </a:rPr>
              <a:t>The Python teams continue to push the boundary in the geospatial field</a:t>
            </a:r>
          </a:p>
          <a:p>
            <a:pPr marL="175895" indent="-175895"/>
            <a:r>
              <a:rPr lang="en-US" sz="2000" b="0" dirty="0">
                <a:latin typeface="Avenir Next"/>
              </a:rPr>
              <a:t>The integration of the full Python ecosystem into your applications provides  you the best of the open-source world and the best of what Esri builds</a:t>
            </a:r>
          </a:p>
        </p:txBody>
      </p:sp>
    </p:spTree>
    <p:extLst>
      <p:ext uri="{BB962C8B-B14F-4D97-AF65-F5344CB8AC3E}">
        <p14:creationId xmlns:p14="http://schemas.microsoft.com/office/powerpoint/2010/main" val="2505421717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24B6863-FA96-E81E-A246-360B8196F94A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853DD4-162F-7EA9-0C00-525C03B2A35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41" name="Picture 4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F0345F-2101-A5BF-7C7A-8E8357B5F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42" name="Picture 4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E94AFF4-F20B-A497-F823-9CA3BAF7E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70A304-A895-10C5-50B8-B4CC1EDFBF23}"/>
              </a:ext>
            </a:extLst>
          </p:cNvPr>
          <p:cNvGrpSpPr/>
          <p:nvPr/>
        </p:nvGrpSpPr>
        <p:grpSpPr>
          <a:xfrm>
            <a:off x="1418907" y="1835499"/>
            <a:ext cx="9354185" cy="4336701"/>
            <a:chOff x="1418907" y="1835499"/>
            <a:chExt cx="935418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687A16-E31C-9E5E-0625-5F3991A5997A}"/>
                </a:ext>
              </a:extLst>
            </p:cNvPr>
            <p:cNvSpPr txBox="1"/>
            <p:nvPr/>
          </p:nvSpPr>
          <p:spPr>
            <a:xfrm>
              <a:off x="1513120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52ABCC-958F-4F8C-6EAC-025816712EA3}"/>
                </a:ext>
              </a:extLst>
            </p:cNvPr>
            <p:cNvSpPr txBox="1"/>
            <p:nvPr/>
          </p:nvSpPr>
          <p:spPr>
            <a:xfrm>
              <a:off x="3983435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626344-EE83-00DD-FBA0-CDBEE06496CD}"/>
                </a:ext>
              </a:extLst>
            </p:cNvPr>
            <p:cNvSpPr txBox="1"/>
            <p:nvPr/>
          </p:nvSpPr>
          <p:spPr>
            <a:xfrm>
              <a:off x="6464508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A6AAB-A900-1258-7B86-062BBABA9262}"/>
                </a:ext>
              </a:extLst>
            </p:cNvPr>
            <p:cNvSpPr txBox="1"/>
            <p:nvPr/>
          </p:nvSpPr>
          <p:spPr>
            <a:xfrm>
              <a:off x="8945581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 dirty="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Log in to access the survey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7EAA9F-BE42-0C75-A53B-387F209293B1}"/>
                </a:ext>
              </a:extLst>
            </p:cNvPr>
            <p:cNvGrpSpPr/>
            <p:nvPr/>
          </p:nvGrpSpPr>
          <p:grpSpPr>
            <a:xfrm>
              <a:off x="3896394" y="2656131"/>
              <a:ext cx="1921724" cy="3516069"/>
              <a:chOff x="3125273" y="2289667"/>
              <a:chExt cx="1745068" cy="3192852"/>
            </a:xfrm>
          </p:grpSpPr>
          <p:pic>
            <p:nvPicPr>
              <p:cNvPr id="35" name="Picture 34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F3DA7F49-A6A6-43C0-D6A9-C9D1F2D0B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36" name="Picture 8">
                <a:extLst>
                  <a:ext uri="{FF2B5EF4-FFF2-40B4-BE49-F238E27FC236}">
                    <a16:creationId xmlns:a16="http://schemas.microsoft.com/office/drawing/2014/main" id="{61738D6F-C556-272C-7672-3EBD30481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DFB61A1-BC45-FCE1-CA3D-B79B275CAC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6C08AD-1F7C-4671-FCAB-55C70BA94879}"/>
                </a:ext>
              </a:extLst>
            </p:cNvPr>
            <p:cNvGrpSpPr/>
            <p:nvPr/>
          </p:nvGrpSpPr>
          <p:grpSpPr>
            <a:xfrm>
              <a:off x="6373881" y="2656131"/>
              <a:ext cx="1921724" cy="3516069"/>
              <a:chOff x="5226240" y="2289667"/>
              <a:chExt cx="1745068" cy="31928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675D03-4C46-4EC0-8978-18709EEBC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9D819F-41E4-3052-FFF5-24B27ABC4049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 dirty="0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1" name="Picture 8">
                <a:extLst>
                  <a:ext uri="{FF2B5EF4-FFF2-40B4-BE49-F238E27FC236}">
                    <a16:creationId xmlns:a16="http://schemas.microsoft.com/office/drawing/2014/main" id="{F5F2BB37-A738-11AB-98A8-21FA21BC3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60128E3-DD3D-205C-0B50-FDA167E79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D9491-CB11-904B-8AAD-68D5952F43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0D9266-FCD5-785A-2105-C3FE3B7FF6CA}"/>
                </a:ext>
              </a:extLst>
            </p:cNvPr>
            <p:cNvGrpSpPr/>
            <p:nvPr/>
          </p:nvGrpSpPr>
          <p:grpSpPr>
            <a:xfrm>
              <a:off x="8851368" y="2656131"/>
              <a:ext cx="1921724" cy="3516069"/>
              <a:chOff x="8728788" y="2289666"/>
              <a:chExt cx="1921724" cy="3516069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9C7DA011-4E36-6942-4011-77585B8FE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520C60E-1679-6725-92C0-C74C6B03EA00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1258F734-F287-B5E0-C11D-01FA0EEA2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EB35E0C-7BAC-9F01-04AE-C5BD64C0A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763BC2-3A90-C884-2320-05EB39FCCDFC}"/>
                </a:ext>
              </a:extLst>
            </p:cNvPr>
            <p:cNvGrpSpPr/>
            <p:nvPr/>
          </p:nvGrpSpPr>
          <p:grpSpPr>
            <a:xfrm>
              <a:off x="1418907" y="2656131"/>
              <a:ext cx="1921724" cy="3516069"/>
              <a:chOff x="1418907" y="2504270"/>
              <a:chExt cx="1921724" cy="3516069"/>
            </a:xfrm>
          </p:grpSpPr>
          <p:pic>
            <p:nvPicPr>
              <p:cNvPr id="20" name="Picture 8">
                <a:extLst>
                  <a:ext uri="{FF2B5EF4-FFF2-40B4-BE49-F238E27FC236}">
                    <a16:creationId xmlns:a16="http://schemas.microsoft.com/office/drawing/2014/main" id="{207ADD7F-F2AD-871D-E8B4-1C4BFB83C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418907" y="2504270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D3C13B-898F-9AB5-69FE-63510201C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9" t="4174" r="-239" b="12799"/>
              <a:stretch/>
            </p:blipFill>
            <p:spPr>
              <a:xfrm>
                <a:off x="1489041" y="2647837"/>
                <a:ext cx="1785525" cy="3208149"/>
              </a:xfrm>
              <a:prstGeom prst="rect">
                <a:avLst/>
              </a:prstGeom>
            </p:spPr>
          </p:pic>
        </p:grpSp>
        <p:pic>
          <p:nvPicPr>
            <p:cNvPr id="44" name="Picture 4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623194B-6867-373C-850B-17F411FC1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96" b="10009"/>
            <a:stretch/>
          </p:blipFill>
          <p:spPr>
            <a:xfrm>
              <a:off x="1523446" y="3682705"/>
              <a:ext cx="1705543" cy="657983"/>
            </a:xfrm>
            <a:prstGeom prst="rect">
              <a:avLst/>
            </a:prstGeom>
          </p:spPr>
        </p:pic>
        <p:sp>
          <p:nvSpPr>
            <p:cNvPr id="19" name="Right Arrow 38">
              <a:extLst>
                <a:ext uri="{FF2B5EF4-FFF2-40B4-BE49-F238E27FC236}">
                  <a16:creationId xmlns:a16="http://schemas.microsoft.com/office/drawing/2014/main" id="{A5A9179A-FFAF-E161-B180-2F5C170A4F64}"/>
                </a:ext>
              </a:extLst>
            </p:cNvPr>
            <p:cNvSpPr/>
            <p:nvPr/>
          </p:nvSpPr>
          <p:spPr bwMode="auto">
            <a:xfrm>
              <a:off x="2977733" y="3784804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40000"/>
                    <a:lumOff val="60000"/>
                  </a:schemeClr>
                </a:gs>
                <a:gs pos="0">
                  <a:srgbClr val="EAFF46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1" name="Right Arrow 38">
              <a:extLst>
                <a:ext uri="{FF2B5EF4-FFF2-40B4-BE49-F238E27FC236}">
                  <a16:creationId xmlns:a16="http://schemas.microsoft.com/office/drawing/2014/main" id="{789D3700-B71B-0BD0-5D83-AA29695056BA}"/>
                </a:ext>
              </a:extLst>
            </p:cNvPr>
            <p:cNvSpPr/>
            <p:nvPr/>
          </p:nvSpPr>
          <p:spPr bwMode="auto">
            <a:xfrm>
              <a:off x="5444404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2" name="Right Arrow 38">
              <a:extLst>
                <a:ext uri="{FF2B5EF4-FFF2-40B4-BE49-F238E27FC236}">
                  <a16:creationId xmlns:a16="http://schemas.microsoft.com/office/drawing/2014/main" id="{844822E9-13A8-6EF7-80EE-224C06D95404}"/>
                </a:ext>
              </a:extLst>
            </p:cNvPr>
            <p:cNvSpPr/>
            <p:nvPr/>
          </p:nvSpPr>
          <p:spPr bwMode="auto">
            <a:xfrm>
              <a:off x="7931230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E8D4963-570B-D7D4-1B4C-1815B379E3B5}"/>
              </a:ext>
            </a:extLst>
          </p:cNvPr>
          <p:cNvSpPr txBox="1"/>
          <p:nvPr/>
        </p:nvSpPr>
        <p:spPr>
          <a:xfrm>
            <a:off x="3246418" y="-1570183"/>
            <a:ext cx="4761509" cy="1491915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algn="l" fontAlgn="base"/>
            <a:r>
              <a:rPr lang="en-US" sz="1100" b="0" i="0" dirty="0">
                <a:effectLst/>
              </a:rPr>
              <a:t>Please use the session survey if you have one of the following session types:</a:t>
            </a:r>
          </a:p>
          <a:p>
            <a:pPr algn="l" fontAlgn="base"/>
            <a:endParaRPr lang="en-US" sz="1100" b="0" i="0" dirty="0">
              <a:effectLst/>
            </a:endParaRPr>
          </a:p>
          <a:p>
            <a:pPr algn="l" fontAlgn="base"/>
            <a:r>
              <a:rPr lang="en-US" sz="1100" b="0" i="0" dirty="0">
                <a:effectLst/>
              </a:rPr>
              <a:t>- Technical Workshops</a:t>
            </a:r>
          </a:p>
          <a:p>
            <a:pPr algn="l" fontAlgn="base"/>
            <a:r>
              <a:rPr lang="en-US" sz="1100" b="0" i="0" dirty="0">
                <a:effectLst/>
              </a:rPr>
              <a:t>- Expo Spotlight Talks</a:t>
            </a:r>
          </a:p>
          <a:p>
            <a:pPr algn="l" fontAlgn="base"/>
            <a:r>
              <a:rPr lang="en-US" sz="1100" b="0" i="0" dirty="0">
                <a:effectLst/>
              </a:rPr>
              <a:t>- Demo Theater Presentations</a:t>
            </a:r>
          </a:p>
          <a:p>
            <a:pPr algn="l" fontAlgn="base"/>
            <a:r>
              <a:rPr lang="en-US" sz="1100" b="0" i="0" dirty="0">
                <a:effectLst/>
              </a:rPr>
              <a:t>- SIGS</a:t>
            </a:r>
          </a:p>
          <a:p>
            <a:pPr algn="l" fontAlgn="base"/>
            <a:r>
              <a:rPr lang="en-US" sz="1100" b="0" i="0" dirty="0">
                <a:effectLst/>
              </a:rPr>
              <a:t>- Pre-conference Seminars</a:t>
            </a:r>
          </a:p>
          <a:p>
            <a:pPr algn="l" fontAlgn="base"/>
            <a:r>
              <a:rPr lang="en-US" sz="1100" b="0" i="0" dirty="0">
                <a:effectLst/>
              </a:rPr>
              <a:t>- User Presentations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2043138964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C59423-27AA-B66A-C95B-A2281E52AF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4AF90E03-90B3-8D8D-9536-55232D88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72C59-A18E-2044-6206-6408B3B12EC6}"/>
                </a:ext>
              </a:extLst>
            </p:cNvPr>
            <p:cNvSpPr/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542A0-831C-7FC5-0F97-1D126A86BA61}"/>
              </a:ext>
            </a:extLst>
          </p:cNvPr>
          <p:cNvSpPr/>
          <p:nvPr/>
        </p:nvSpPr>
        <p:spPr>
          <a:xfrm>
            <a:off x="355561" y="6391464"/>
            <a:ext cx="3922586" cy="25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alpha val="39650"/>
                  </a:schemeClr>
                </a:solidFill>
              </a:rPr>
              <a:t>Copyright © 2023 Esri. All rights reserved.</a:t>
            </a:r>
          </a:p>
        </p:txBody>
      </p:sp>
      <p:pic>
        <p:nvPicPr>
          <p:cNvPr id="16" name="Picture 15" descr="large Esri logo with The Science of Where tagline">
            <a:extLst>
              <a:ext uri="{FF2B5EF4-FFF2-40B4-BE49-F238E27FC236}">
                <a16:creationId xmlns:a16="http://schemas.microsoft.com/office/drawing/2014/main" id="{97A1004D-8E84-9C2D-853D-6723F9CE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99" y="2422405"/>
            <a:ext cx="5503801" cy="1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144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B651C52-D7B7-C7FB-807C-1EB4C1C35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948EB-315E-1345-100E-3557A242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03" y="2202162"/>
            <a:ext cx="6306352" cy="914400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B9C9C-FA14-6D3A-0934-953137BA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482" y="3239187"/>
            <a:ext cx="6306353" cy="914400"/>
          </a:xfrm>
        </p:spPr>
        <p:txBody>
          <a:bodyPr/>
          <a:lstStyle/>
          <a:p>
            <a:pPr algn="l"/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B0B8646-4311-02A1-5C14-557025C7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4" y="5799396"/>
            <a:ext cx="1798254" cy="55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C 2023">
            <a:extLst>
              <a:ext uri="{FF2B5EF4-FFF2-40B4-BE49-F238E27FC236}">
                <a16:creationId xmlns:a16="http://schemas.microsoft.com/office/drawing/2014/main" id="{495D5EA0-E8D7-58C0-D9B4-F66FD8C89C33}"/>
              </a:ext>
            </a:extLst>
          </p:cNvPr>
          <p:cNvSpPr txBox="1">
            <a:spLocks/>
          </p:cNvSpPr>
          <p:nvPr/>
        </p:nvSpPr>
        <p:spPr bwMode="white">
          <a:xfrm>
            <a:off x="842482" y="5324458"/>
            <a:ext cx="2585786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 dirty="0">
                <a:solidFill>
                  <a:srgbClr val="C66C4C"/>
                </a:solidFill>
              </a:rPr>
              <a:t>2023 ESRI USER CONFERENCE</a:t>
            </a:r>
          </a:p>
        </p:txBody>
      </p:sp>
    </p:spTree>
    <p:extLst>
      <p:ext uri="{BB962C8B-B14F-4D97-AF65-F5344CB8AC3E}">
        <p14:creationId xmlns:p14="http://schemas.microsoft.com/office/powerpoint/2010/main" val="1907017988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7175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25A5C8C-CD3A-8B1A-922F-C0A19C7A38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5C8416-BFFC-D262-DC15-FC90A9DB2C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A5563EA-C167-96B3-2D44-828BA8FA62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 amt="50000"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CE0A5-D73E-63DC-A2D1-AC4979BAFF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32140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F2AE27A6-70A5-622A-7B7F-6F634ABE30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6C050F-3513-7DBB-81F6-A92E23AF2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1" y="3512743"/>
            <a:ext cx="6886936" cy="3385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E9A09A-7D5D-746B-78B6-CAB216D48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2732670"/>
            <a:ext cx="6886936" cy="73866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278753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2BE4E95-4525-C034-8FBF-A36EE627325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3EEA6D-C02F-92A2-756E-B0FAEED65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45AD94-04C4-B4A3-5EAD-A8AFE026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D85902B-798F-AB41-7ED0-F974CFD4A1C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666563884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C59423-27AA-B66A-C95B-A2281E52AF8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4AF90E03-90B3-8D8D-9536-55232D889E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72C59-A18E-2044-6206-6408B3B12E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542A0-831C-7FC5-0F97-1D126A86BA61}"/>
              </a:ext>
            </a:extLst>
          </p:cNvPr>
          <p:cNvSpPr/>
          <p:nvPr/>
        </p:nvSpPr>
        <p:spPr>
          <a:xfrm>
            <a:off x="355561" y="6391464"/>
            <a:ext cx="3922586" cy="25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alpha val="39650"/>
                  </a:schemeClr>
                </a:solidFill>
              </a:rPr>
              <a:t>Copyright © 2023 Esri. All rights reserved.</a:t>
            </a:r>
          </a:p>
        </p:txBody>
      </p:sp>
      <p:pic>
        <p:nvPicPr>
          <p:cNvPr id="16" name="Picture 15" descr="large Esri logo with The Science of Where tagline">
            <a:extLst>
              <a:ext uri="{FF2B5EF4-FFF2-40B4-BE49-F238E27FC236}">
                <a16:creationId xmlns:a16="http://schemas.microsoft.com/office/drawing/2014/main" id="{97A1004D-8E84-9C2D-853D-6723F9CE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99" y="2422405"/>
            <a:ext cx="5503801" cy="1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156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48AA1-E8A2-0144-90A7-A8C8AE71A274}"/>
              </a:ext>
            </a:extLst>
          </p:cNvPr>
          <p:cNvSpPr/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000000"/>
              </a:solidFill>
              <a:latin typeface="Avenir LT Std 55 Roman" panose="020B0503020203020204" pitchFamily="34" charset="0"/>
              <a:ea typeface="ＭＳ Ｐゴシック" pitchFamily="16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8EC475-D3EA-DF41-9847-5220BEFD3D2F}"/>
              </a:ext>
            </a:extLst>
          </p:cNvPr>
          <p:cNvSpPr/>
          <p:nvPr/>
        </p:nvSpPr>
        <p:spPr bwMode="auto">
          <a:xfrm flipH="1">
            <a:off x="-4359" y="0"/>
            <a:ext cx="12197010" cy="1006616"/>
          </a:xfrm>
          <a:prstGeom prst="rect">
            <a:avLst/>
          </a:prstGeom>
          <a:solidFill>
            <a:srgbClr val="3134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Avenir LT Std 55 Roman" panose="020B0503020203020204" pitchFamily="34" charset="0"/>
                <a:ea typeface="ＭＳ Ｐゴシック" pitchFamily="16" charset="-128"/>
                <a:cs typeface="ＭＳ Ｐゴシック" pitchFamily="-97" charset="-128"/>
              </a:rPr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D5B4F2-644B-B143-8128-031C52FED4E8}"/>
              </a:ext>
            </a:extLst>
          </p:cNvPr>
          <p:cNvSpPr txBox="1">
            <a:spLocks/>
          </p:cNvSpPr>
          <p:nvPr/>
        </p:nvSpPr>
        <p:spPr>
          <a:xfrm>
            <a:off x="685800" y="457200"/>
            <a:ext cx="10826496" cy="36933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b="0" kern="120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pPr marL="15875" algn="ctr">
              <a:lnSpc>
                <a:spcPts val="2400"/>
              </a:lnSpc>
              <a:spcBef>
                <a:spcPts val="1200"/>
              </a:spcBef>
            </a:pPr>
            <a:r>
              <a:rPr lang="en-US" sz="2800" spc="250">
                <a:solidFill>
                  <a:srgbClr val="909011"/>
                </a:solidFill>
              </a:rPr>
              <a:t>&gt;&gt;&gt;&gt;&gt;</a:t>
            </a:r>
            <a:r>
              <a:rPr lang="en-US" sz="2800" spc="100">
                <a:ea typeface="Avenir LT Std 45 Book" charset="0"/>
                <a:cs typeface="Avenir LT Std 45 Book" charset="0"/>
              </a:rPr>
              <a:t>  Before You Begin  </a:t>
            </a:r>
            <a:r>
              <a:rPr lang="en-US" sz="2800" spc="250">
                <a:solidFill>
                  <a:srgbClr val="909011"/>
                </a:solidFill>
                <a:ea typeface="Avenir LT Std 45 Book" charset="0"/>
                <a:cs typeface="Avenir LT Std 45 Book" charset="0"/>
              </a:rPr>
              <a:t>&lt;&lt;&lt;&lt;&lt;</a:t>
            </a:r>
            <a:endParaRPr lang="en-US" sz="1800">
              <a:solidFill>
                <a:srgbClr val="90901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B868AA7-FA2E-5041-97DB-A460A19F469C}"/>
              </a:ext>
            </a:extLst>
          </p:cNvPr>
          <p:cNvGrpSpPr/>
          <p:nvPr/>
        </p:nvGrpSpPr>
        <p:grpSpPr>
          <a:xfrm>
            <a:off x="3200400" y="1572768"/>
            <a:ext cx="6223438" cy="2585323"/>
            <a:chOff x="3552737" y="2140783"/>
            <a:chExt cx="6223438" cy="258532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808ECC-C584-E141-8D30-A0DBB8FE4E77}"/>
                </a:ext>
              </a:extLst>
            </p:cNvPr>
            <p:cNvSpPr txBox="1"/>
            <p:nvPr/>
          </p:nvSpPr>
          <p:spPr>
            <a:xfrm>
              <a:off x="4310716" y="2140783"/>
              <a:ext cx="5465459" cy="2585323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 marL="0" indent="0">
                <a:spcAft>
                  <a:spcPts val="1200"/>
                </a:spcAft>
                <a:buNone/>
              </a:pPr>
              <a:r>
                <a:rPr lang="en-US" sz="3200" b="0" dirty="0">
                  <a:solidFill>
                    <a:schemeClr val="bg1"/>
                  </a:solidFill>
                </a:rPr>
                <a:t>Arial or</a:t>
              </a:r>
              <a:endParaRPr lang="en-US" sz="3200" dirty="0">
                <a:solidFill>
                  <a:schemeClr val="bg1"/>
                </a:solidFill>
                <a:latin typeface="AvenirNext LT Pro Medium" panose="020B0503020202020204" pitchFamily="34" charset="77"/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Use Arial font everywhere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</a:rPr>
                <a:t>Pick Arial [Headings] or [Body] </a:t>
              </a:r>
              <a:br>
                <a:rPr lang="en-US" dirty="0">
                  <a:solidFill>
                    <a:schemeClr val="bg1"/>
                  </a:solidFill>
                </a:rPr>
              </a:br>
              <a:r>
                <a:rPr lang="en-US" dirty="0">
                  <a:solidFill>
                    <a:schemeClr val="bg1"/>
                  </a:solidFill>
                </a:rPr>
                <a:t>from the top of the font list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“Theme Fonts” for details </a:t>
              </a:r>
              <a:r>
                <a:rPr lang="en-US" sz="900" dirty="0">
                  <a:solidFill>
                    <a:schemeClr val="bg1"/>
                  </a:solidFill>
                </a:rPr>
                <a:t>[</a:t>
              </a:r>
              <a:r>
                <a:rPr lang="en-US" sz="900" dirty="0">
                  <a:solidFill>
                    <a:srgbClr val="828218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lang="en-US" sz="900" dirty="0">
                  <a:solidFill>
                    <a:schemeClr val="bg1"/>
                  </a:solidFill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  <a:p>
              <a:pPr marL="173038" lvl="0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C830A0"/>
                  </a:solidFill>
                </a:rPr>
                <a:t>Avenir Next is no longer supported</a:t>
              </a:r>
            </a:p>
            <a:p>
              <a:pPr marL="630238" lvl="1" indent="-173038">
                <a:spcAft>
                  <a:spcPts val="600"/>
                </a:spcAft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See FAQ “Arial or Avenir Next” for details 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[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828218"/>
                  </a:solidFill>
                  <a:effectLst/>
                  <a:uLnTx/>
                  <a:uFillTx/>
                  <a:latin typeface="Arial"/>
                  <a:ea typeface="ＭＳ Ｐゴシック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link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ＭＳ Ｐゴシック"/>
                </a:rPr>
                <a:t>]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4A62BA-77C4-1140-B521-AA3D73627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0099" y="2176391"/>
              <a:ext cx="1511300" cy="520700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EEB24FE-8FC1-4A43-B51F-49A59475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552737" y="2140783"/>
              <a:ext cx="658368" cy="658368"/>
            </a:xfrm>
            <a:prstGeom prst="rect">
              <a:avLst/>
            </a:prstGeom>
          </p:spPr>
        </p:pic>
      </p:grpSp>
      <p:pic>
        <p:nvPicPr>
          <p:cNvPr id="8" name="Picture 7" descr="screenshot of Font menu, showing Theme Fonts at the top of the list">
            <a:extLst>
              <a:ext uri="{FF2B5EF4-FFF2-40B4-BE49-F238E27FC236}">
                <a16:creationId xmlns:a16="http://schemas.microsoft.com/office/drawing/2014/main" id="{A1ACF7C1-5789-A645-B674-DD3969EFB4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1039" y="2547863"/>
            <a:ext cx="2063312" cy="801235"/>
          </a:xfrm>
          <a:prstGeom prst="rect">
            <a:avLst/>
          </a:prstGeom>
          <a:effectLst>
            <a:outerShdw blurRad="114300" algn="ctr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180322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B651C52-D7B7-C7FB-807C-1EB4C1C35E5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4948EB-315E-1345-100E-3557A242E4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03" y="2202162"/>
            <a:ext cx="6306352" cy="914400"/>
          </a:xfrm>
        </p:spPr>
        <p:txBody>
          <a:bodyPr/>
          <a:lstStyle/>
          <a:p>
            <a:pPr algn="l"/>
            <a:r>
              <a:rPr lang="en-US" dirty="0"/>
              <a:t>ArcGIS Python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B9C9C-FA14-6D3A-0934-953137BA03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482" y="3239187"/>
            <a:ext cx="6306353" cy="914400"/>
          </a:xfrm>
        </p:spPr>
        <p:txBody>
          <a:bodyPr/>
          <a:lstStyle/>
          <a:p>
            <a:pPr algn="l"/>
            <a:r>
              <a:rPr lang="en-US" dirty="0"/>
              <a:t>Nanae Aubry</a:t>
            </a:r>
          </a:p>
          <a:p>
            <a:pPr algn="l"/>
            <a:r>
              <a:rPr lang="en-US" dirty="0"/>
              <a:t>Shaun Walbridge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0B0B8646-4311-02A1-5C14-557025C7D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4" y="5799396"/>
            <a:ext cx="1798254" cy="55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UC 2023">
            <a:extLst>
              <a:ext uri="{FF2B5EF4-FFF2-40B4-BE49-F238E27FC236}">
                <a16:creationId xmlns:a16="http://schemas.microsoft.com/office/drawing/2014/main" id="{495D5EA0-E8D7-58C0-D9B4-F66FD8C89C33}"/>
              </a:ext>
            </a:extLst>
          </p:cNvPr>
          <p:cNvSpPr txBox="1">
            <a:spLocks/>
          </p:cNvSpPr>
          <p:nvPr/>
        </p:nvSpPr>
        <p:spPr bwMode="white">
          <a:xfrm>
            <a:off x="842482" y="5324458"/>
            <a:ext cx="2585786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 dirty="0">
                <a:solidFill>
                  <a:srgbClr val="C66C4C"/>
                </a:solidFill>
              </a:rPr>
              <a:t>2023 ESRI USER CONFERENCE</a:t>
            </a:r>
          </a:p>
        </p:txBody>
      </p:sp>
    </p:spTree>
    <p:extLst>
      <p:ext uri="{BB962C8B-B14F-4D97-AF65-F5344CB8AC3E}">
        <p14:creationId xmlns:p14="http://schemas.microsoft.com/office/powerpoint/2010/main" val="624224805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Explosive growth of Python</a:t>
            </a:r>
          </a:p>
          <a:p>
            <a:r>
              <a:rPr lang="en-US" dirty="0"/>
              <a:t>Python in the ArcGIS Ecosystem</a:t>
            </a:r>
          </a:p>
          <a:p>
            <a:r>
              <a:rPr lang="en-US" dirty="0"/>
              <a:t>Python in the Desktop Stack</a:t>
            </a:r>
          </a:p>
          <a:p>
            <a:r>
              <a:rPr lang="en-US" dirty="0"/>
              <a:t>Python in the Enterprise Stack</a:t>
            </a:r>
          </a:p>
          <a:p>
            <a:r>
              <a:rPr lang="en-US" dirty="0"/>
              <a:t>Python in PaaS</a:t>
            </a:r>
          </a:p>
          <a:p>
            <a:r>
              <a:rPr lang="en-US" dirty="0"/>
              <a:t>Road Ahead</a:t>
            </a:r>
          </a:p>
        </p:txBody>
      </p:sp>
    </p:spTree>
    <p:extLst>
      <p:ext uri="{BB962C8B-B14F-4D97-AF65-F5344CB8AC3E}">
        <p14:creationId xmlns:p14="http://schemas.microsoft.com/office/powerpoint/2010/main" val="2155847931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25A5C8C-CD3A-8B1A-922F-C0A19C7A38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85C8416-BFFC-D262-DC15-FC90A9DB2C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A5563EA-C167-96B3-2D44-828BA8FA62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 amt="50000"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Explosive growth of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3B6F9A-C329-9AE2-799E-BE123D38F0D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057400"/>
            <a:ext cx="4173470" cy="4326622"/>
          </a:xfrm>
        </p:spPr>
        <p:txBody>
          <a:bodyPr/>
          <a:lstStyle/>
          <a:p>
            <a:r>
              <a:rPr lang="en-US" dirty="0"/>
              <a:t>Glue language / automation / server-side scripting</a:t>
            </a:r>
          </a:p>
          <a:p>
            <a:r>
              <a:rPr lang="en-US" dirty="0"/>
              <a:t>Meteoric rise of Python</a:t>
            </a:r>
          </a:p>
          <a:p>
            <a:r>
              <a:rPr lang="en-US" dirty="0"/>
              <a:t>An explosion in # of scientific computing packages</a:t>
            </a:r>
          </a:p>
          <a:p>
            <a:r>
              <a:rPr lang="en-US" dirty="0"/>
              <a:t>Python everywhere – astronomy to finance to genomics</a:t>
            </a:r>
          </a:p>
          <a:p>
            <a:r>
              <a:rPr lang="en-US" dirty="0"/>
              <a:t>Python anywhere – platform agnostic, </a:t>
            </a:r>
            <a:r>
              <a:rPr lang="en-US" dirty="0" err="1"/>
              <a:t>micropython</a:t>
            </a:r>
            <a:r>
              <a:rPr lang="en-US" dirty="0"/>
              <a:t>, Pythonista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433F3F-3526-376E-2CEB-3AB38B1642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2358" y="2057400"/>
            <a:ext cx="2564072" cy="2198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CEAC23B-7348-36F8-DFD2-ABD941844E8D}"/>
              </a:ext>
            </a:extLst>
          </p:cNvPr>
          <p:cNvGrpSpPr/>
          <p:nvPr/>
        </p:nvGrpSpPr>
        <p:grpSpPr>
          <a:xfrm>
            <a:off x="8586038" y="1880173"/>
            <a:ext cx="2361089" cy="1955970"/>
            <a:chOff x="7900417" y="1700219"/>
            <a:chExt cx="2920875" cy="2234495"/>
          </a:xfrm>
        </p:grpSpPr>
        <p:pic>
          <p:nvPicPr>
            <p:cNvPr id="8" name="Picture 4" descr="Related image">
              <a:extLst>
                <a:ext uri="{FF2B5EF4-FFF2-40B4-BE49-F238E27FC236}">
                  <a16:creationId xmlns:a16="http://schemas.microsoft.com/office/drawing/2014/main" id="{7DC5FDCD-1757-3F08-3837-4050FCC9C5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4235" y="1842911"/>
              <a:ext cx="970080" cy="97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numpy transparent">
              <a:extLst>
                <a:ext uri="{FF2B5EF4-FFF2-40B4-BE49-F238E27FC236}">
                  <a16:creationId xmlns:a16="http://schemas.microsoft.com/office/drawing/2014/main" id="{1AEB5EB2-2F5A-8883-4A87-CFAD28E702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789016" y="3192716"/>
              <a:ext cx="1230384" cy="74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8" descr="Image result for tensorflow transparent">
              <a:extLst>
                <a:ext uri="{FF2B5EF4-FFF2-40B4-BE49-F238E27FC236}">
                  <a16:creationId xmlns:a16="http://schemas.microsoft.com/office/drawing/2014/main" id="{8241F247-CC8F-1A17-E96C-47EA677545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9258" y="1700219"/>
              <a:ext cx="797393" cy="663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Image result for matplotlib">
              <a:extLst>
                <a:ext uri="{FF2B5EF4-FFF2-40B4-BE49-F238E27FC236}">
                  <a16:creationId xmlns:a16="http://schemas.microsoft.com/office/drawing/2014/main" id="{C26AA84A-3A09-A566-4ECF-1009B9E720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00417" y="2812991"/>
              <a:ext cx="1373914" cy="329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Image result for scikit learn transparent">
              <a:extLst>
                <a:ext uri="{FF2B5EF4-FFF2-40B4-BE49-F238E27FC236}">
                  <a16:creationId xmlns:a16="http://schemas.microsoft.com/office/drawing/2014/main" id="{8B34FC78-798D-CB8E-5F00-BE009D6A43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4331" y="2408110"/>
              <a:ext cx="1546961" cy="95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4" descr="Image result for opencv">
              <a:extLst>
                <a:ext uri="{FF2B5EF4-FFF2-40B4-BE49-F238E27FC236}">
                  <a16:creationId xmlns:a16="http://schemas.microsoft.com/office/drawing/2014/main" id="{1A39D4D4-76CA-5E27-277D-DDEB2A7E37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3425" y="1708048"/>
              <a:ext cx="569252" cy="701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Image result for numpy transparent">
              <a:extLst>
                <a:ext uri="{FF2B5EF4-FFF2-40B4-BE49-F238E27FC236}">
                  <a16:creationId xmlns:a16="http://schemas.microsoft.com/office/drawing/2014/main" id="{F2E0CCD8-64A7-443A-578D-F0DCE74BD9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951406" y="3080280"/>
              <a:ext cx="786621" cy="7419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D0FBD448-5453-248D-758E-06D4BD363AE4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78201" y="2214585"/>
            <a:ext cx="2128123" cy="7646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D01A2C-30EB-C96C-9E3E-B906CCB01366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1370779" y="4683421"/>
            <a:ext cx="861513" cy="646135"/>
          </a:xfrm>
          <a:prstGeom prst="rect">
            <a:avLst/>
          </a:prstGeom>
          <a:solidFill>
            <a:schemeClr val="tx1">
              <a:lumMod val="85000"/>
              <a:alpha val="78000"/>
            </a:schemeClr>
          </a:solidFill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1E41F386-69A7-F9D1-947C-0C0A99D6A8A8}"/>
              </a:ext>
            </a:extLst>
          </p:cNvPr>
          <p:cNvSpPr/>
          <p:nvPr/>
        </p:nvSpPr>
        <p:spPr>
          <a:xfrm>
            <a:off x="11225078" y="1989171"/>
            <a:ext cx="275951" cy="4130177"/>
          </a:xfrm>
          <a:prstGeom prst="rightBrace">
            <a:avLst>
              <a:gd name="adj1" fmla="val 44047"/>
              <a:gd name="adj2" fmla="val 49717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venir Next" panose="020B0503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EFFD680-341A-F350-DB84-776CAC4F3E49}"/>
              </a:ext>
            </a:extLst>
          </p:cNvPr>
          <p:cNvGrpSpPr/>
          <p:nvPr/>
        </p:nvGrpSpPr>
        <p:grpSpPr>
          <a:xfrm>
            <a:off x="8628495" y="3539501"/>
            <a:ext cx="2622540" cy="2371235"/>
            <a:chOff x="7880886" y="3300414"/>
            <a:chExt cx="3244314" cy="270889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EC453E7-0DF4-6F76-A517-648099EF1B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886" y="4041174"/>
              <a:ext cx="2396744" cy="6265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C025AC-9E19-7941-F6FD-6A645870E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04385" y="3300414"/>
              <a:ext cx="1020815" cy="102081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D994824-F171-A085-0201-C6BA1058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3953" y="4491350"/>
              <a:ext cx="1121154" cy="793269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035560A-56A4-BCCD-E282-1578CB971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55610" y="4736382"/>
              <a:ext cx="922020" cy="61468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7BA897C-71DD-DD00-CED7-1D8225494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9950954" y="4864673"/>
              <a:ext cx="1791600" cy="497667"/>
            </a:xfrm>
            <a:prstGeom prst="rect">
              <a:avLst/>
            </a:prstGeom>
            <a:solidFill>
              <a:schemeClr val="tx1">
                <a:lumMod val="85000"/>
                <a:alpha val="77000"/>
              </a:schemeClr>
            </a:solidFill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01A681-4E59-CA68-EA18-8F99D4C61D32}"/>
              </a:ext>
            </a:extLst>
          </p:cNvPr>
          <p:cNvGrpSpPr/>
          <p:nvPr/>
        </p:nvGrpSpPr>
        <p:grpSpPr>
          <a:xfrm>
            <a:off x="5155268" y="4874985"/>
            <a:ext cx="1427420" cy="1127349"/>
            <a:chOff x="4691009" y="4813024"/>
            <a:chExt cx="1765844" cy="1287881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9918A5-29B1-E25E-CAF4-CD9CE8CA4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V="1">
              <a:off x="4691009" y="5308408"/>
              <a:ext cx="520685" cy="5206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0232632-3AB2-C50B-EB2C-39287D4E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34773" y="5207013"/>
              <a:ext cx="622080" cy="62208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20ECD8C-C1A5-58D9-E5C2-A334EADD0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1099" y="4813024"/>
              <a:ext cx="640080" cy="64008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DAEA8D4-B542-5904-EDF4-D6E68E24D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05788" y="5652795"/>
              <a:ext cx="599709" cy="44811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5C3D3B-49BC-99F5-ADA7-1A1CE8C6E490}"/>
              </a:ext>
            </a:extLst>
          </p:cNvPr>
          <p:cNvGrpSpPr/>
          <p:nvPr/>
        </p:nvGrpSpPr>
        <p:grpSpPr>
          <a:xfrm>
            <a:off x="6985577" y="5004461"/>
            <a:ext cx="1028100" cy="967864"/>
            <a:chOff x="6615992" y="4965210"/>
            <a:chExt cx="1271850" cy="1105686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FBB814CC-D896-0EAE-F6B8-2A516C7A9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5992" y="5246817"/>
              <a:ext cx="597050" cy="59855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61D20DA-01B5-4A02-C63D-A10BE3FE2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54262" y="4965210"/>
              <a:ext cx="533580" cy="11056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9802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Python Matters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FDC1A-DC48-A10E-55EE-F300E96F4FC2}"/>
              </a:ext>
            </a:extLst>
          </p:cNvPr>
          <p:cNvSpPr/>
          <p:nvPr/>
        </p:nvSpPr>
        <p:spPr>
          <a:xfrm>
            <a:off x="4836183" y="1791464"/>
            <a:ext cx="3106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" panose="020B0503020202020204" pitchFamily="34" charset="0"/>
              </a:rPr>
              <a:t>Learn once, use everywhere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CD80043-5508-DFE9-CD6B-813A5C1B4D61}"/>
              </a:ext>
            </a:extLst>
          </p:cNvPr>
          <p:cNvSpPr/>
          <p:nvPr/>
        </p:nvSpPr>
        <p:spPr bwMode="auto">
          <a:xfrm>
            <a:off x="8947064" y="2285764"/>
            <a:ext cx="875281" cy="2180868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666EBFC-70E4-F2B4-1F44-6D5112F5B068}"/>
              </a:ext>
            </a:extLst>
          </p:cNvPr>
          <p:cNvSpPr/>
          <p:nvPr/>
        </p:nvSpPr>
        <p:spPr bwMode="auto">
          <a:xfrm>
            <a:off x="10424451" y="2285764"/>
            <a:ext cx="875281" cy="2180868"/>
          </a:xfrm>
          <a:prstGeom prst="ellipse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EED3058-9B97-7AAB-FCCD-8312445F0A0A}"/>
              </a:ext>
            </a:extLst>
          </p:cNvPr>
          <p:cNvSpPr/>
          <p:nvPr/>
        </p:nvSpPr>
        <p:spPr bwMode="auto">
          <a:xfrm>
            <a:off x="10639102" y="2598402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5D4897-1BA6-47FF-B782-E943DC9641A7}"/>
              </a:ext>
            </a:extLst>
          </p:cNvPr>
          <p:cNvSpPr/>
          <p:nvPr/>
        </p:nvSpPr>
        <p:spPr bwMode="auto">
          <a:xfrm>
            <a:off x="10945853" y="2786159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03A6E9-B937-7063-D9A2-CD1819FD5789}"/>
              </a:ext>
            </a:extLst>
          </p:cNvPr>
          <p:cNvSpPr/>
          <p:nvPr/>
        </p:nvSpPr>
        <p:spPr bwMode="auto">
          <a:xfrm>
            <a:off x="10592372" y="2966266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95C3FD9-C233-4DEE-5123-C9C6EFEC4D1F}"/>
              </a:ext>
            </a:extLst>
          </p:cNvPr>
          <p:cNvSpPr/>
          <p:nvPr/>
        </p:nvSpPr>
        <p:spPr bwMode="auto">
          <a:xfrm>
            <a:off x="10900158" y="3548157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B0836D-F97E-265A-C2E9-27F4CE0947B0}"/>
              </a:ext>
            </a:extLst>
          </p:cNvPr>
          <p:cNvSpPr/>
          <p:nvPr/>
        </p:nvSpPr>
        <p:spPr bwMode="auto">
          <a:xfrm>
            <a:off x="10639101" y="3703692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794DBB-7E20-2E1A-C76C-6EDEECA146AD}"/>
              </a:ext>
            </a:extLst>
          </p:cNvPr>
          <p:cNvSpPr/>
          <p:nvPr/>
        </p:nvSpPr>
        <p:spPr bwMode="auto">
          <a:xfrm>
            <a:off x="10880357" y="2482989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E2F84DC-39CD-583C-4A01-714A9C68CC19}"/>
              </a:ext>
            </a:extLst>
          </p:cNvPr>
          <p:cNvSpPr/>
          <p:nvPr/>
        </p:nvSpPr>
        <p:spPr bwMode="auto">
          <a:xfrm>
            <a:off x="10900158" y="3131300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D7DECB-C36D-CBA6-04BF-5EFFA0715177}"/>
              </a:ext>
            </a:extLst>
          </p:cNvPr>
          <p:cNvSpPr/>
          <p:nvPr/>
        </p:nvSpPr>
        <p:spPr bwMode="auto">
          <a:xfrm>
            <a:off x="10850543" y="4018398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E769D6F-3346-13FF-5A6A-B45495222B88}"/>
              </a:ext>
            </a:extLst>
          </p:cNvPr>
          <p:cNvSpPr/>
          <p:nvPr/>
        </p:nvSpPr>
        <p:spPr bwMode="auto">
          <a:xfrm>
            <a:off x="10636018" y="3347736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3D015D-6DE8-E24B-63C4-8F9C1D0884EB}"/>
              </a:ext>
            </a:extLst>
          </p:cNvPr>
          <p:cNvCxnSpPr>
            <a:cxnSpLocks/>
          </p:cNvCxnSpPr>
          <p:nvPr/>
        </p:nvCxnSpPr>
        <p:spPr bwMode="auto">
          <a:xfrm>
            <a:off x="9387148" y="2652717"/>
            <a:ext cx="1261732" cy="9468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2E1835-F0DB-FF69-8BA3-80C95117650D}"/>
              </a:ext>
            </a:extLst>
          </p:cNvPr>
          <p:cNvCxnSpPr>
            <a:cxnSpLocks/>
          </p:cNvCxnSpPr>
          <p:nvPr/>
        </p:nvCxnSpPr>
        <p:spPr bwMode="auto">
          <a:xfrm>
            <a:off x="9377370" y="2716500"/>
            <a:ext cx="1294313" cy="631236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A4CA8D-95B7-9915-B035-265FC5566738}"/>
              </a:ext>
            </a:extLst>
          </p:cNvPr>
          <p:cNvCxnSpPr>
            <a:cxnSpLocks/>
            <a:endCxn id="16" idx="1"/>
          </p:cNvCxnSpPr>
          <p:nvPr/>
        </p:nvCxnSpPr>
        <p:spPr bwMode="auto">
          <a:xfrm>
            <a:off x="9384704" y="2715500"/>
            <a:ext cx="1277627" cy="1011107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2ED781-1EEB-6F8D-3285-123E924E211E}"/>
              </a:ext>
            </a:extLst>
          </p:cNvPr>
          <p:cNvCxnSpPr>
            <a:cxnSpLocks/>
            <a:endCxn id="12" idx="3"/>
          </p:cNvCxnSpPr>
          <p:nvPr/>
        </p:nvCxnSpPr>
        <p:spPr bwMode="auto">
          <a:xfrm flipV="1">
            <a:off x="9545404" y="2731962"/>
            <a:ext cx="1116928" cy="235854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72A5FB-8502-F984-8974-71A3BEDE8155}"/>
              </a:ext>
            </a:extLst>
          </p:cNvPr>
          <p:cNvCxnSpPr>
            <a:cxnSpLocks/>
            <a:stCxn id="34" idx="6"/>
          </p:cNvCxnSpPr>
          <p:nvPr/>
        </p:nvCxnSpPr>
        <p:spPr bwMode="auto">
          <a:xfrm>
            <a:off x="9558407" y="2994939"/>
            <a:ext cx="1077611" cy="374971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01C92D-F828-46C2-CA61-F4F82F29FAAC}"/>
              </a:ext>
            </a:extLst>
          </p:cNvPr>
          <p:cNvCxnSpPr>
            <a:cxnSpLocks/>
            <a:stCxn id="35" idx="6"/>
          </p:cNvCxnSpPr>
          <p:nvPr/>
        </p:nvCxnSpPr>
        <p:spPr bwMode="auto">
          <a:xfrm flipV="1">
            <a:off x="9298058" y="2775767"/>
            <a:ext cx="1361149" cy="399699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6911F7-1AF4-9D28-105D-8A4698B62A50}"/>
              </a:ext>
            </a:extLst>
          </p:cNvPr>
          <p:cNvCxnSpPr>
            <a:cxnSpLocks/>
          </p:cNvCxnSpPr>
          <p:nvPr/>
        </p:nvCxnSpPr>
        <p:spPr bwMode="auto">
          <a:xfrm>
            <a:off x="9305392" y="3175466"/>
            <a:ext cx="1330626" cy="238052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7D6269-D683-1D74-B1CD-A09CF7CCEFCB}"/>
              </a:ext>
            </a:extLst>
          </p:cNvPr>
          <p:cNvCxnSpPr>
            <a:cxnSpLocks/>
          </p:cNvCxnSpPr>
          <p:nvPr/>
        </p:nvCxnSpPr>
        <p:spPr bwMode="auto">
          <a:xfrm>
            <a:off x="9316742" y="3205824"/>
            <a:ext cx="1319276" cy="571648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131FB6A-8AFB-4C0D-388A-BE023A24F873}"/>
              </a:ext>
            </a:extLst>
          </p:cNvPr>
          <p:cNvCxnSpPr>
            <a:cxnSpLocks/>
          </p:cNvCxnSpPr>
          <p:nvPr/>
        </p:nvCxnSpPr>
        <p:spPr bwMode="auto">
          <a:xfrm flipV="1">
            <a:off x="9542279" y="2786159"/>
            <a:ext cx="1154350" cy="657633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5D4A00-7D83-638A-799C-FDFB873295DD}"/>
              </a:ext>
            </a:extLst>
          </p:cNvPr>
          <p:cNvCxnSpPr>
            <a:cxnSpLocks/>
            <a:endCxn id="12" idx="4"/>
          </p:cNvCxnSpPr>
          <p:nvPr/>
        </p:nvCxnSpPr>
        <p:spPr bwMode="auto">
          <a:xfrm flipV="1">
            <a:off x="9299575" y="2754877"/>
            <a:ext cx="1418839" cy="1086500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2F8B110-9A90-18D0-CFD6-5ED7C12D4372}"/>
              </a:ext>
            </a:extLst>
          </p:cNvPr>
          <p:cNvCxnSpPr>
            <a:cxnSpLocks/>
            <a:endCxn id="16" idx="3"/>
          </p:cNvCxnSpPr>
          <p:nvPr/>
        </p:nvCxnSpPr>
        <p:spPr bwMode="auto">
          <a:xfrm flipV="1">
            <a:off x="9307873" y="3837252"/>
            <a:ext cx="1354458" cy="38712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045D3B-525F-2424-15DB-DA9912DC26F0}"/>
              </a:ext>
            </a:extLst>
          </p:cNvPr>
          <p:cNvCxnSpPr>
            <a:cxnSpLocks/>
          </p:cNvCxnSpPr>
          <p:nvPr/>
        </p:nvCxnSpPr>
        <p:spPr bwMode="auto">
          <a:xfrm flipV="1">
            <a:off x="9316589" y="3472200"/>
            <a:ext cx="1304204" cy="372334"/>
          </a:xfrm>
          <a:prstGeom prst="straightConnector1">
            <a:avLst/>
          </a:prstGeom>
          <a:noFill/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15DA37C3-96F3-0B90-3BCE-F52D41AF771E}"/>
              </a:ext>
            </a:extLst>
          </p:cNvPr>
          <p:cNvSpPr/>
          <p:nvPr/>
        </p:nvSpPr>
        <p:spPr bwMode="auto">
          <a:xfrm>
            <a:off x="9218747" y="2588934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158D200-3B8B-F061-F214-C08A957319D9}"/>
              </a:ext>
            </a:extLst>
          </p:cNvPr>
          <p:cNvSpPr/>
          <p:nvPr/>
        </p:nvSpPr>
        <p:spPr bwMode="auto">
          <a:xfrm>
            <a:off x="9399784" y="2916701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9E1DF68-86E7-D09F-14C7-F1947C5B8300}"/>
              </a:ext>
            </a:extLst>
          </p:cNvPr>
          <p:cNvSpPr/>
          <p:nvPr/>
        </p:nvSpPr>
        <p:spPr bwMode="auto">
          <a:xfrm>
            <a:off x="9139435" y="3097228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CD807C2-F5A0-7882-25F8-6C63AEBAB217}"/>
              </a:ext>
            </a:extLst>
          </p:cNvPr>
          <p:cNvSpPr/>
          <p:nvPr/>
        </p:nvSpPr>
        <p:spPr bwMode="auto">
          <a:xfrm>
            <a:off x="9409650" y="3435692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A179728-EC13-221B-AF35-31A451F7CC03}"/>
              </a:ext>
            </a:extLst>
          </p:cNvPr>
          <p:cNvSpPr/>
          <p:nvPr/>
        </p:nvSpPr>
        <p:spPr bwMode="auto">
          <a:xfrm>
            <a:off x="9158119" y="3781930"/>
            <a:ext cx="158623" cy="156475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DBF6393-563F-EA85-2EBB-3EF6D7F40FC2}"/>
              </a:ext>
            </a:extLst>
          </p:cNvPr>
          <p:cNvSpPr/>
          <p:nvPr/>
        </p:nvSpPr>
        <p:spPr>
          <a:xfrm>
            <a:off x="8588648" y="1789018"/>
            <a:ext cx="3150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" panose="020B0503020202020204" pitchFamily="34" charset="0"/>
              </a:rPr>
              <a:t>Minimize maintenance costs</a:t>
            </a:r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4764CBA-F22F-3131-4351-C9AC9B26086D}"/>
              </a:ext>
            </a:extLst>
          </p:cNvPr>
          <p:cNvSpPr/>
          <p:nvPr/>
        </p:nvSpPr>
        <p:spPr>
          <a:xfrm>
            <a:off x="8776564" y="4496803"/>
            <a:ext cx="1201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venir Next Condensed" panose="020B0506020202020204" pitchFamily="34" charset="0"/>
              </a:rPr>
              <a:t>Problems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2CDE0B-D48B-619F-A7DA-8A54459DD289}"/>
              </a:ext>
            </a:extLst>
          </p:cNvPr>
          <p:cNvSpPr/>
          <p:nvPr/>
        </p:nvSpPr>
        <p:spPr>
          <a:xfrm>
            <a:off x="10156832" y="4494949"/>
            <a:ext cx="1396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>
                <a:latin typeface="Avenir Next Condensed" panose="020B0506020202020204" pitchFamily="34" charset="0"/>
              </a:rPr>
              <a:t>Technology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F7DAA2C-74DD-51FF-4603-1B9431F9BA5D}"/>
              </a:ext>
            </a:extLst>
          </p:cNvPr>
          <p:cNvSpPr/>
          <p:nvPr/>
        </p:nvSpPr>
        <p:spPr>
          <a:xfrm>
            <a:off x="280518" y="1787643"/>
            <a:ext cx="246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" panose="020B0503020202020204" pitchFamily="34" charset="0"/>
              </a:rPr>
              <a:t>It’s what people know</a:t>
            </a:r>
            <a:endParaRPr lang="en-US"/>
          </a:p>
        </p:txBody>
      </p:sp>
      <p:pic>
        <p:nvPicPr>
          <p:cNvPr id="42" name="Picture 2" descr="The Incredible Growth of Python | Stack Overflow">
            <a:extLst>
              <a:ext uri="{FF2B5EF4-FFF2-40B4-BE49-F238E27FC236}">
                <a16:creationId xmlns:a16="http://schemas.microsoft.com/office/drawing/2014/main" id="{AAEBF2F6-6A90-BBE2-DF8D-F4BCFAF4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10" y="2258575"/>
            <a:ext cx="4168815" cy="357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9523ACE-3307-5577-4B8E-9CA8E571685A}"/>
              </a:ext>
            </a:extLst>
          </p:cNvPr>
          <p:cNvSpPr/>
          <p:nvPr/>
        </p:nvSpPr>
        <p:spPr>
          <a:xfrm>
            <a:off x="233547" y="5844018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>
                <a:latin typeface="Avenir Next Condensed" panose="020B0506020202020204" pitchFamily="34" charset="0"/>
              </a:rPr>
              <a:t>https://</a:t>
            </a:r>
            <a:r>
              <a:rPr lang="en-US" sz="1400" err="1">
                <a:latin typeface="Avenir Next Condensed" panose="020B0506020202020204" pitchFamily="34" charset="0"/>
              </a:rPr>
              <a:t>stackoverflow.blog</a:t>
            </a:r>
            <a:r>
              <a:rPr lang="en-US" sz="1400">
                <a:latin typeface="Avenir Next Condensed" panose="020B0506020202020204" pitchFamily="34" charset="0"/>
              </a:rPr>
              <a:t>/2017/09/06/incredible-growth-python/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7C399E3-EC4D-24C8-D82B-13AA19CC61A0}"/>
              </a:ext>
            </a:extLst>
          </p:cNvPr>
          <p:cNvSpPr/>
          <p:nvPr/>
        </p:nvSpPr>
        <p:spPr>
          <a:xfrm>
            <a:off x="4856726" y="4097300"/>
            <a:ext cx="33929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venir Next" panose="020B0503020202020204" pitchFamily="34" charset="0"/>
              </a:rPr>
              <a:t>Language and API consistency</a:t>
            </a:r>
          </a:p>
          <a:p>
            <a:r>
              <a:rPr lang="en-US">
                <a:latin typeface="Avenir Next" panose="020B0503020202020204" pitchFamily="34" charset="0"/>
              </a:rPr>
              <a:t>mean less cognitive load</a:t>
            </a:r>
            <a:endParaRPr lang="en-US"/>
          </a:p>
        </p:txBody>
      </p:sp>
      <p:pic>
        <p:nvPicPr>
          <p:cNvPr id="45" name="Picture 2" descr="PYTHON PYTHON EVERYWHERE - X, X Everywhere | Meme Generator">
            <a:extLst>
              <a:ext uri="{FF2B5EF4-FFF2-40B4-BE49-F238E27FC236}">
                <a16:creationId xmlns:a16="http://schemas.microsoft.com/office/drawing/2014/main" id="{377C0121-6494-BFF1-174C-95A9F24C0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37" y="2159587"/>
            <a:ext cx="2010162" cy="201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8434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F5D140-B1E5-64A2-B689-DAC5B1804E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28F2CC-8612-29C0-8456-27D38C59EF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prstClr val="white"/>
                </a:solidFill>
              </a:endParaRPr>
            </a:p>
          </p:txBody>
        </p:sp>
        <p:pic>
          <p:nvPicPr>
            <p:cNvPr id="7" name="Picture 6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F8459373-CE45-C5CB-9445-4827E4EFB20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8" name="Picture 7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C5A6BCD3-A6B2-057E-7BE7-2F9BC1A0ABA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B3E8FD-2202-E10E-C190-A772C44F1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192" y="235193"/>
            <a:ext cx="10369296" cy="461665"/>
          </a:xfrm>
        </p:spPr>
        <p:txBody>
          <a:bodyPr/>
          <a:lstStyle/>
          <a:p>
            <a:r>
              <a:rPr lang="en-US" dirty="0"/>
              <a:t>Python Everywhere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BC257F-E0D9-F691-696B-DE7267F82DF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6547" y="5961175"/>
            <a:ext cx="1037187" cy="51374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0FBCBCB-7141-1410-09F2-47F07239C98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3760"/>
          <a:stretch/>
        </p:blipFill>
        <p:spPr>
          <a:xfrm>
            <a:off x="11281536" y="161347"/>
            <a:ext cx="795386" cy="89061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BD77AF9-0C33-FDF9-1C6F-AE46C017B335}"/>
              </a:ext>
            </a:extLst>
          </p:cNvPr>
          <p:cNvGrpSpPr/>
          <p:nvPr/>
        </p:nvGrpSpPr>
        <p:grpSpPr>
          <a:xfrm>
            <a:off x="792016" y="5228950"/>
            <a:ext cx="7151336" cy="1485155"/>
            <a:chOff x="787604" y="4074812"/>
            <a:chExt cx="7151336" cy="1485155"/>
          </a:xfrm>
        </p:grpSpPr>
        <p:sp>
          <p:nvSpPr>
            <p:cNvPr id="12" name="Rectangle 61">
              <a:extLst>
                <a:ext uri="{FF2B5EF4-FFF2-40B4-BE49-F238E27FC236}">
                  <a16:creationId xmlns:a16="http://schemas.microsoft.com/office/drawing/2014/main" id="{7A33EE7D-1CF6-CF35-99B2-E978CF118E4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87604" y="4664893"/>
              <a:ext cx="7151336" cy="3656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6DF">
                    <a:alpha val="0"/>
                  </a:srgbClr>
                </a:gs>
                <a:gs pos="100000">
                  <a:srgbClr val="6FC6DF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Avenir Next" panose="020B0503020202020204" pitchFamily="34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BDCBBA0-B388-6E4F-7E14-9ED6CDEA9B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55989" y="4129439"/>
              <a:ext cx="1430528" cy="14305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A12A6C-C19B-5E3F-FDF9-138FA08C0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9803" y="4111030"/>
              <a:ext cx="1430528" cy="143052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024F5B6-36F1-121A-6BC9-C042CE5DE2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03618" y="4115676"/>
              <a:ext cx="1430528" cy="1430528"/>
            </a:xfrm>
            <a:prstGeom prst="rect">
              <a:avLst/>
            </a:prstGeom>
          </p:spPr>
        </p:pic>
        <p:sp>
          <p:nvSpPr>
            <p:cNvPr id="16" name="Content Placeholder 18">
              <a:extLst>
                <a:ext uri="{FF2B5EF4-FFF2-40B4-BE49-F238E27FC236}">
                  <a16:creationId xmlns:a16="http://schemas.microsoft.com/office/drawing/2014/main" id="{9F689975-C31A-AA1F-A000-2866315E36AA}"/>
                </a:ext>
              </a:extLst>
            </p:cNvPr>
            <p:cNvSpPr txBox="1">
              <a:spLocks/>
            </p:cNvSpPr>
            <p:nvPr/>
          </p:nvSpPr>
          <p:spPr>
            <a:xfrm>
              <a:off x="859857" y="4723898"/>
              <a:ext cx="2528650" cy="37269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b="0">
                  <a:latin typeface="Avenir Next Condensed" panose="020B0506020202020204" pitchFamily="34" charset="0"/>
                </a:rPr>
                <a:t>Runtime</a:t>
              </a:r>
              <a:br>
                <a:rPr lang="en-US" sz="1800" b="0">
                  <a:latin typeface="Avenir Next Condensed" panose="020B0506020202020204" pitchFamily="34" charset="0"/>
                </a:rPr>
              </a:br>
              <a:endParaRPr lang="en-US" sz="1800" b="0">
                <a:latin typeface="Avenir Next Condensed" panose="020B0506020202020204" pitchFamily="34" charset="0"/>
              </a:endParaRPr>
            </a:p>
            <a:p>
              <a:endParaRPr lang="en-US" sz="2200" b="0">
                <a:latin typeface="Avenir Next" panose="020B0503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379763-B5D2-73D4-C138-2010B140AFF0}"/>
                </a:ext>
              </a:extLst>
            </p:cNvPr>
            <p:cNvSpPr txBox="1"/>
            <p:nvPr/>
          </p:nvSpPr>
          <p:spPr>
            <a:xfrm>
              <a:off x="3662759" y="4806694"/>
              <a:ext cx="935640" cy="42990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3400">
                  <a:latin typeface="Avenir Next Condensed" panose="020B0506020202020204" pitchFamily="34" charset="0"/>
                </a:rPr>
                <a:t>.NET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7C6558-A2F6-FAE3-5CEA-1864717C9B0F}"/>
                </a:ext>
              </a:extLst>
            </p:cNvPr>
            <p:cNvSpPr txBox="1"/>
            <p:nvPr/>
          </p:nvSpPr>
          <p:spPr>
            <a:xfrm>
              <a:off x="5126982" y="4768468"/>
              <a:ext cx="933154" cy="271909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3400">
                  <a:latin typeface="Avenir Next Condensed" panose="020B0506020202020204" pitchFamily="34" charset="0"/>
                </a:rPr>
                <a:t>Java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06642A-5F09-9CCC-B450-B716078B2B13}"/>
                </a:ext>
              </a:extLst>
            </p:cNvPr>
            <p:cNvSpPr txBox="1"/>
            <p:nvPr/>
          </p:nvSpPr>
          <p:spPr>
            <a:xfrm>
              <a:off x="6811027" y="4765355"/>
              <a:ext cx="549149" cy="390821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>
              <a:noAutofit/>
            </a:bodyPr>
            <a:lstStyle/>
            <a:p>
              <a:pPr algn="l" eaLnBrk="0" hangingPunct="0">
                <a:lnSpc>
                  <a:spcPts val="1800"/>
                </a:lnSpc>
              </a:pPr>
              <a:r>
                <a:rPr lang="en-US" sz="3800">
                  <a:latin typeface="Avenir Next Condensed Medium" panose="020B0506020202020204" pitchFamily="34" charset="0"/>
                </a:rPr>
                <a:t>Qt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0D8F56-A0F6-EA11-2263-E78E2693529E}"/>
                </a:ext>
              </a:extLst>
            </p:cNvPr>
            <p:cNvSpPr/>
            <p:nvPr/>
          </p:nvSpPr>
          <p:spPr>
            <a:xfrm rot="20112035">
              <a:off x="6377701" y="4087516"/>
              <a:ext cx="699229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b="1" cap="none" spc="0">
                  <a:ln w="0"/>
                  <a:latin typeface="Avenir Next Condensed Demi Bold" panose="020B0506020202020204" pitchFamily="34" charset="0"/>
                </a:rPr>
                <a:t>Local Server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A7DBB9B-4E76-E183-3354-A444827C4930}"/>
                </a:ext>
              </a:extLst>
            </p:cNvPr>
            <p:cNvSpPr/>
            <p:nvPr/>
          </p:nvSpPr>
          <p:spPr>
            <a:xfrm rot="20165614">
              <a:off x="3415902" y="4083363"/>
              <a:ext cx="699229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cap="none" spc="0">
                  <a:ln w="0"/>
                  <a:latin typeface="Avenir Next Condensed Demi Bold" panose="020B0506020202020204" pitchFamily="34" charset="0"/>
                </a:rPr>
                <a:t>Local Server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6661387-47A9-AD47-EB75-4FF776502EA8}"/>
                </a:ext>
              </a:extLst>
            </p:cNvPr>
            <p:cNvSpPr/>
            <p:nvPr/>
          </p:nvSpPr>
          <p:spPr>
            <a:xfrm rot="20137901">
              <a:off x="4888460" y="4074812"/>
              <a:ext cx="699229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b="1" cap="none" spc="0">
                  <a:ln w="0"/>
                  <a:latin typeface="Avenir Next Condensed Demi Bold" panose="020B0506020202020204" pitchFamily="34" charset="0"/>
                </a:rPr>
                <a:t>Local Server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A1DF65-8C30-62DF-2C45-873EA5C16713}"/>
              </a:ext>
            </a:extLst>
          </p:cNvPr>
          <p:cNvGrpSpPr/>
          <p:nvPr/>
        </p:nvGrpSpPr>
        <p:grpSpPr>
          <a:xfrm>
            <a:off x="787606" y="1033710"/>
            <a:ext cx="10494463" cy="1505832"/>
            <a:chOff x="787606" y="1418718"/>
            <a:chExt cx="10494463" cy="1505832"/>
          </a:xfrm>
        </p:grpSpPr>
        <p:sp>
          <p:nvSpPr>
            <p:cNvPr id="24" name="Rectangle 61">
              <a:extLst>
                <a:ext uri="{FF2B5EF4-FFF2-40B4-BE49-F238E27FC236}">
                  <a16:creationId xmlns:a16="http://schemas.microsoft.com/office/drawing/2014/main" id="{E27198CD-2893-0FB6-54F6-9A1070C96D0D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87606" y="1990241"/>
              <a:ext cx="10347921" cy="365665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E9850">
                    <a:alpha val="0"/>
                  </a:srgbClr>
                </a:gs>
                <a:gs pos="100000">
                  <a:srgbClr val="EE9850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Avenir Next" panose="020B0503020202020204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42452AA-D388-4902-66AC-042AA2FF1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6626" y="1492250"/>
              <a:ext cx="1430528" cy="1430528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186161D-DAD0-D198-40AD-5EF74981A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4269" y="1494022"/>
              <a:ext cx="1430528" cy="1430528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C00F814-DA55-13BE-2CCC-41086A53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grayscl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2398" y="1476742"/>
              <a:ext cx="1430528" cy="1430528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7925D0D-0420-0409-F0F2-1B9D58A6A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87036" y="1483819"/>
              <a:ext cx="1430528" cy="143052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7859451-9A41-EA89-DD0E-F579718D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0591" y="1476742"/>
              <a:ext cx="1430528" cy="1430528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0F5CA0B-FF6D-736D-7976-EF3AAB8A9B63}"/>
                </a:ext>
              </a:extLst>
            </p:cNvPr>
            <p:cNvSpPr/>
            <p:nvPr/>
          </p:nvSpPr>
          <p:spPr>
            <a:xfrm rot="20107881">
              <a:off x="8348146" y="1418718"/>
              <a:ext cx="865943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" b="1" cap="none" spc="0">
                  <a:ln w="0"/>
                  <a:latin typeface="Avenir Next Condensed Demi Bold" panose="020B0506020202020204" pitchFamily="34" charset="0"/>
                </a:rPr>
                <a:t>Raster Analytics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007EFC9-B7DA-4989-D8C7-B0735152CA1E}"/>
                </a:ext>
              </a:extLst>
            </p:cNvPr>
            <p:cNvSpPr/>
            <p:nvPr/>
          </p:nvSpPr>
          <p:spPr>
            <a:xfrm rot="20120341">
              <a:off x="4047608" y="1446210"/>
              <a:ext cx="769762" cy="22313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b="1" cap="none" spc="0">
                  <a:ln w="0"/>
                  <a:latin typeface="Avenir Next Condensed Demi Bold" panose="020B0506020202020204" pitchFamily="34" charset="0"/>
                </a:rPr>
                <a:t>API for Python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FBD1FA7-C61C-8ED1-37BF-04805725E674}"/>
                </a:ext>
              </a:extLst>
            </p:cNvPr>
            <p:cNvSpPr/>
            <p:nvPr/>
          </p:nvSpPr>
          <p:spPr>
            <a:xfrm rot="20126192">
              <a:off x="7060694" y="1422676"/>
              <a:ext cx="534121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" b="1" cap="none" spc="0">
                  <a:ln w="0"/>
                  <a:latin typeface="Avenir Next Condensed Demi Bold" panose="020B0506020202020204" pitchFamily="34" charset="0"/>
                </a:rPr>
                <a:t>Insights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970C159-5C1E-256D-4D40-EF574BBC9A53}"/>
                </a:ext>
              </a:extLst>
            </p:cNvPr>
            <p:cNvSpPr/>
            <p:nvPr/>
          </p:nvSpPr>
          <p:spPr>
            <a:xfrm rot="20095654">
              <a:off x="2707919" y="1450685"/>
              <a:ext cx="442750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" b="1" cap="none" spc="0">
                  <a:ln w="0"/>
                  <a:latin typeface="Avenir Next Condensed Demi Bold" panose="020B0506020202020204" pitchFamily="34" charset="0"/>
                </a:rPr>
                <a:t>Portal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3B98A3-17A4-CA5B-9FC8-BDB27E41FB89}"/>
                </a:ext>
              </a:extLst>
            </p:cNvPr>
            <p:cNvSpPr/>
            <p:nvPr/>
          </p:nvSpPr>
          <p:spPr>
            <a:xfrm rot="20116776">
              <a:off x="5426233" y="1428980"/>
              <a:ext cx="934871" cy="22313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b="1" cap="none" spc="0">
                  <a:ln w="0"/>
                  <a:latin typeface="Avenir Next Condensed Demi Bold" panose="020B0506020202020204" pitchFamily="34" charset="0"/>
                </a:rPr>
                <a:t>Hosted Notebooks</a:t>
              </a:r>
            </a:p>
          </p:txBody>
        </p:sp>
        <p:sp>
          <p:nvSpPr>
            <p:cNvPr id="35" name="Content Placeholder 18">
              <a:extLst>
                <a:ext uri="{FF2B5EF4-FFF2-40B4-BE49-F238E27FC236}">
                  <a16:creationId xmlns:a16="http://schemas.microsoft.com/office/drawing/2014/main" id="{B00CA953-28E6-D708-B739-D136F102FD62}"/>
                </a:ext>
              </a:extLst>
            </p:cNvPr>
            <p:cNvSpPr txBox="1">
              <a:spLocks/>
            </p:cNvSpPr>
            <p:nvPr/>
          </p:nvSpPr>
          <p:spPr>
            <a:xfrm>
              <a:off x="865567" y="2033092"/>
              <a:ext cx="1283941" cy="37269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b="0">
                  <a:latin typeface="Avenir Next Condensed" panose="020B0506020202020204" pitchFamily="34" charset="0"/>
                </a:rPr>
                <a:t>Enterprise</a:t>
              </a:r>
            </a:p>
            <a:p>
              <a:endParaRPr lang="en-US" sz="2200" b="0">
                <a:latin typeface="Avenir Next" panose="020B0503020202020204" pitchFamily="34" charset="0"/>
              </a:endParaRP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06887D7-164C-3D56-6167-9F756667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851541" y="1483819"/>
              <a:ext cx="1430528" cy="143052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228A844-C49A-DEB6-2E30-168056949A6B}"/>
                </a:ext>
              </a:extLst>
            </p:cNvPr>
            <p:cNvSpPr/>
            <p:nvPr/>
          </p:nvSpPr>
          <p:spPr>
            <a:xfrm rot="20107881">
              <a:off x="9840815" y="1425795"/>
              <a:ext cx="742512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" b="1" cap="none" spc="0">
                  <a:ln w="0"/>
                  <a:latin typeface="Avenir Next Condensed Demi Bold" panose="020B0506020202020204" pitchFamily="34" charset="0"/>
                </a:rPr>
                <a:t>GeoAnalytics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D1D4BD31-78C7-7A45-A83C-96759FE4F024}"/>
              </a:ext>
            </a:extLst>
          </p:cNvPr>
          <p:cNvSpPr txBox="1"/>
          <p:nvPr/>
        </p:nvSpPr>
        <p:spPr>
          <a:xfrm>
            <a:off x="5638118" y="2124197"/>
            <a:ext cx="914400" cy="91440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72005D4-C43B-94A5-7FD1-61712174B184}"/>
              </a:ext>
            </a:extLst>
          </p:cNvPr>
          <p:cNvGrpSpPr/>
          <p:nvPr/>
        </p:nvGrpSpPr>
        <p:grpSpPr>
          <a:xfrm>
            <a:off x="776692" y="3770375"/>
            <a:ext cx="6225089" cy="1556819"/>
            <a:chOff x="808581" y="5057750"/>
            <a:chExt cx="6225089" cy="1556819"/>
          </a:xfrm>
        </p:grpSpPr>
        <p:sp>
          <p:nvSpPr>
            <p:cNvPr id="40" name="Rectangle 61">
              <a:extLst>
                <a:ext uri="{FF2B5EF4-FFF2-40B4-BE49-F238E27FC236}">
                  <a16:creationId xmlns:a16="http://schemas.microsoft.com/office/drawing/2014/main" id="{84DC110F-C594-DFAC-D0CF-8EB1421E29AE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08581" y="5795175"/>
              <a:ext cx="6054649" cy="334158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alpha val="4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lin ang="0" scaled="0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Avenir Next" panose="020B0503020202020204" pitchFamily="34" charset="0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0368A4A-4D9F-BB79-9F53-7A49A0C6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03142" y="5169192"/>
              <a:ext cx="1430528" cy="143052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608FE72-609F-0CEB-4F77-91A5D9AEF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51587" y="5184041"/>
              <a:ext cx="1430528" cy="1430528"/>
            </a:xfrm>
            <a:prstGeom prst="rect">
              <a:avLst/>
            </a:prstGeom>
          </p:spPr>
        </p:pic>
        <p:sp>
          <p:nvSpPr>
            <p:cNvPr id="43" name="Content Placeholder 18">
              <a:extLst>
                <a:ext uri="{FF2B5EF4-FFF2-40B4-BE49-F238E27FC236}">
                  <a16:creationId xmlns:a16="http://schemas.microsoft.com/office/drawing/2014/main" id="{59E41746-262B-AA76-5193-A9B5E3BBB12C}"/>
                </a:ext>
              </a:extLst>
            </p:cNvPr>
            <p:cNvSpPr txBox="1">
              <a:spLocks/>
            </p:cNvSpPr>
            <p:nvPr/>
          </p:nvSpPr>
          <p:spPr>
            <a:xfrm>
              <a:off x="880834" y="5854180"/>
              <a:ext cx="1612249" cy="266588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b="0">
                  <a:latin typeface="Avenir Next Condensed" panose="020B0506020202020204" pitchFamily="34" charset="0"/>
                </a:rPr>
                <a:t>SaaS / PaaS</a:t>
              </a:r>
            </a:p>
            <a:p>
              <a:endParaRPr lang="en-US" sz="2200" b="0">
                <a:latin typeface="Avenir Next" panose="020B0503020202020204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8768AD3-D706-020A-0982-1F66B65304B1}"/>
                </a:ext>
              </a:extLst>
            </p:cNvPr>
            <p:cNvSpPr/>
            <p:nvPr/>
          </p:nvSpPr>
          <p:spPr>
            <a:xfrm rot="20137901">
              <a:off x="5609778" y="5136821"/>
              <a:ext cx="723276" cy="22313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50" b="1" cap="none" spc="0">
                  <a:ln w="0"/>
                  <a:latin typeface="Avenir Next Condensed Demi Bold" panose="020B0506020202020204" pitchFamily="34" charset="0"/>
                </a:rPr>
                <a:t>AWS Lambda</a:t>
              </a:r>
            </a:p>
          </p:txBody>
        </p:sp>
        <p:pic>
          <p:nvPicPr>
            <p:cNvPr id="45" name="Picture 6" descr="Image result for aws lambda logo png">
              <a:extLst>
                <a:ext uri="{FF2B5EF4-FFF2-40B4-BE49-F238E27FC236}">
                  <a16:creationId xmlns:a16="http://schemas.microsoft.com/office/drawing/2014/main" id="{EE5A8EE5-7381-A419-F5A8-624B20F4CF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42530" y="5386107"/>
              <a:ext cx="737679" cy="856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AF06024-5819-45AC-8DE4-1823134E8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90982" y="5116233"/>
              <a:ext cx="1430527" cy="1430527"/>
            </a:xfrm>
            <a:prstGeom prst="rect">
              <a:avLst/>
            </a:prstGeom>
            <a:ln>
              <a:noFill/>
            </a:ln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5297514-02FA-4B05-4DEA-8C1A0D667CCA}"/>
                </a:ext>
              </a:extLst>
            </p:cNvPr>
            <p:cNvSpPr/>
            <p:nvPr/>
          </p:nvSpPr>
          <p:spPr>
            <a:xfrm rot="19984528">
              <a:off x="2788888" y="5057750"/>
              <a:ext cx="510076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000" b="1" cap="none" spc="0">
                  <a:ln w="0"/>
                  <a:latin typeface="Avenir Next Condensed Demi Bold" panose="020B0506020202020204" pitchFamily="34" charset="0"/>
                </a:rPr>
                <a:t>Online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8F2C91A-CE26-5AA1-CBBB-12695EF6DCED}"/>
              </a:ext>
            </a:extLst>
          </p:cNvPr>
          <p:cNvGrpSpPr/>
          <p:nvPr/>
        </p:nvGrpSpPr>
        <p:grpSpPr>
          <a:xfrm>
            <a:off x="787607" y="2402284"/>
            <a:ext cx="10913162" cy="1517867"/>
            <a:chOff x="787607" y="2787292"/>
            <a:chExt cx="10913162" cy="1517867"/>
          </a:xfrm>
        </p:grpSpPr>
        <p:sp>
          <p:nvSpPr>
            <p:cNvPr id="49" name="Rectangle 61">
              <a:extLst>
                <a:ext uri="{FF2B5EF4-FFF2-40B4-BE49-F238E27FC236}">
                  <a16:creationId xmlns:a16="http://schemas.microsoft.com/office/drawing/2014/main" id="{F74C7EF8-8191-F214-70FB-45F5E4A636D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87607" y="3355116"/>
              <a:ext cx="10913162" cy="429694"/>
            </a:xfrm>
            <a:custGeom>
              <a:avLst/>
              <a:gdLst/>
              <a:ahLst/>
              <a:cxnLst/>
              <a:rect l="l" t="t" r="r" b="b"/>
              <a:pathLst>
                <a:path w="3745311" h="91440">
                  <a:moveTo>
                    <a:pt x="3745311" y="0"/>
                  </a:moveTo>
                  <a:lnTo>
                    <a:pt x="0" y="0"/>
                  </a:lnTo>
                  <a:lnTo>
                    <a:pt x="0" y="91440"/>
                  </a:lnTo>
                  <a:lnTo>
                    <a:pt x="3745311" y="9144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FC73B">
                    <a:alpha val="0"/>
                  </a:srgbClr>
                </a:gs>
                <a:gs pos="100000">
                  <a:srgbClr val="9FC73B"/>
                </a:gs>
              </a:gsLst>
              <a:lin ang="0" scaled="1"/>
              <a:tileRect/>
            </a:gra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latin typeface="Avenir Next" panose="020B0503020202020204" pitchFamily="34" charset="0"/>
              </a:endParaRP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3DA935C-A3CC-921A-4F22-491DF668B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82468" y="2859486"/>
              <a:ext cx="1430528" cy="143052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094494B-53C1-A84C-5A26-22DD2AB2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88338" y="2874631"/>
              <a:ext cx="1430528" cy="1430528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2AFAE54-28C7-EA8E-E780-0E5629BD4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05509" y="2859486"/>
              <a:ext cx="1430528" cy="143052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C4ABE71-24B1-5A12-520D-8ECB4D95B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28229" y="2855358"/>
              <a:ext cx="1430528" cy="143052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D45DEF2-B517-7D8A-0984-A711043D5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34714" y="2866159"/>
              <a:ext cx="1430528" cy="1430528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32A86AAA-CBE5-1DB1-F1C5-A617DEA3C6E0}"/>
                </a:ext>
              </a:extLst>
            </p:cNvPr>
            <p:cNvSpPr/>
            <p:nvPr/>
          </p:nvSpPr>
          <p:spPr>
            <a:xfrm rot="19984528">
              <a:off x="2078734" y="2798467"/>
              <a:ext cx="348172" cy="24622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000" b="1" cap="none" spc="0">
                  <a:ln w="0"/>
                  <a:latin typeface="Avenir Next Condensed Demi Bold" panose="020B0506020202020204" pitchFamily="34" charset="0"/>
                </a:rPr>
                <a:t>Pro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43ADC5-9D3B-7844-B18B-5E2725D71924}"/>
                </a:ext>
              </a:extLst>
            </p:cNvPr>
            <p:cNvSpPr/>
            <p:nvPr/>
          </p:nvSpPr>
          <p:spPr>
            <a:xfrm rot="20110677">
              <a:off x="4827137" y="2807434"/>
              <a:ext cx="700833" cy="23083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00" b="1" cap="none" spc="0">
                  <a:ln w="0"/>
                  <a:latin typeface="Avenir Next Condensed Demi Bold" panose="020B0506020202020204" pitchFamily="34" charset="0"/>
                </a:rPr>
                <a:t>Drone2Map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7754CB0-EDA8-5A9F-B106-6CA7DD79D5EB}"/>
                </a:ext>
              </a:extLst>
            </p:cNvPr>
            <p:cNvSpPr/>
            <p:nvPr/>
          </p:nvSpPr>
          <p:spPr>
            <a:xfrm rot="20130729">
              <a:off x="6234230" y="2835403"/>
              <a:ext cx="830676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" b="1" cap="none" spc="0">
                  <a:ln w="0"/>
                  <a:latin typeface="Avenir Next Condensed Demi Bold" panose="020B0506020202020204" pitchFamily="34" charset="0"/>
                </a:rPr>
                <a:t>Business Analyst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059926-22CA-6821-6870-9300821AC763}"/>
                </a:ext>
              </a:extLst>
            </p:cNvPr>
            <p:cNvSpPr/>
            <p:nvPr/>
          </p:nvSpPr>
          <p:spPr>
            <a:xfrm rot="20130606">
              <a:off x="7674936" y="2820073"/>
              <a:ext cx="923651" cy="21544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" b="1" cap="none" spc="0">
                  <a:ln w="0"/>
                  <a:latin typeface="Avenir Next Condensed Demi Bold" panose="020B0506020202020204" pitchFamily="34" charset="0"/>
                </a:rPr>
                <a:t>Workflow Manager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6530828-433E-A3B4-F8E9-D140E374E2A0}"/>
                </a:ext>
              </a:extLst>
            </p:cNvPr>
            <p:cNvSpPr/>
            <p:nvPr/>
          </p:nvSpPr>
          <p:spPr>
            <a:xfrm rot="19984528">
              <a:off x="3496115" y="2787292"/>
              <a:ext cx="437941" cy="2385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50" b="1" cap="none" spc="0">
                  <a:ln w="0"/>
                  <a:latin typeface="Avenir Next Condensed Demi Bold" panose="020B0506020202020204" pitchFamily="34" charset="0"/>
                </a:rPr>
                <a:t>ArcPy</a:t>
              </a:r>
            </a:p>
          </p:txBody>
        </p:sp>
        <p:sp>
          <p:nvSpPr>
            <p:cNvPr id="60" name="Content Placeholder 18">
              <a:extLst>
                <a:ext uri="{FF2B5EF4-FFF2-40B4-BE49-F238E27FC236}">
                  <a16:creationId xmlns:a16="http://schemas.microsoft.com/office/drawing/2014/main" id="{EB324846-58A7-6C44-3F7D-77367FFFEDDA}"/>
                </a:ext>
              </a:extLst>
            </p:cNvPr>
            <p:cNvSpPr txBox="1">
              <a:spLocks/>
            </p:cNvSpPr>
            <p:nvPr/>
          </p:nvSpPr>
          <p:spPr>
            <a:xfrm>
              <a:off x="865567" y="3395078"/>
              <a:ext cx="2528650" cy="37269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1800" b="0">
                  <a:latin typeface="Avenir Next Condensed" panose="020B0506020202020204" pitchFamily="34" charset="0"/>
                </a:rPr>
                <a:t>Desktop</a:t>
              </a:r>
            </a:p>
            <a:p>
              <a:endParaRPr lang="en-US" sz="2200" b="0">
                <a:latin typeface="Avenir Next" panose="020B0503020202020204" pitchFamily="34" charset="0"/>
              </a:endParaRPr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F5F16867-6509-7F97-E78C-0AF9EA5AD61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522733" y="2471867"/>
            <a:ext cx="1426464" cy="142646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5E96A8B-2BEF-448F-E6B6-72294EEFF972}"/>
              </a:ext>
            </a:extLst>
          </p:cNvPr>
          <p:cNvSpPr/>
          <p:nvPr/>
        </p:nvSpPr>
        <p:spPr>
          <a:xfrm rot="20107881">
            <a:off x="10561492" y="2412584"/>
            <a:ext cx="518091" cy="2308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900" b="1" cap="none" spc="0">
                <a:ln w="0"/>
                <a:latin typeface="Avenir Next Condensed Demi Bold" panose="020B0506020202020204" pitchFamily="34" charset="0"/>
              </a:rPr>
              <a:t>Indoors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FB24BAB-F2D5-AF32-DC7F-351232DEECEC}"/>
              </a:ext>
            </a:extLst>
          </p:cNvPr>
          <p:cNvSpPr/>
          <p:nvPr/>
        </p:nvSpPr>
        <p:spPr>
          <a:xfrm rot="20165614">
            <a:off x="4283468" y="3868200"/>
            <a:ext cx="3962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cap="none" spc="0">
                <a:ln w="0"/>
                <a:latin typeface="Avenir Next Condensed Demi Bold" panose="020B0506020202020204" pitchFamily="34" charset="0"/>
              </a:rPr>
              <a:t>PaaS</a:t>
            </a:r>
          </a:p>
        </p:txBody>
      </p:sp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EE3EBFB4-AA49-1796-BF7B-D3AD1F3C1C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125277" y="3906296"/>
            <a:ext cx="1460606" cy="1430528"/>
          </a:xfrm>
          <a:prstGeom prst="rect">
            <a:avLst/>
          </a:prstGeom>
          <a:ln>
            <a:noFill/>
          </a:ln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9C3F067-9460-4D07-1C5B-17C4AF4B73B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1751" y="2483006"/>
            <a:ext cx="1430528" cy="1430528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91DC5772-09B5-398E-8312-C0F7EC6682EB}"/>
              </a:ext>
            </a:extLst>
          </p:cNvPr>
          <p:cNvSpPr/>
          <p:nvPr/>
        </p:nvSpPr>
        <p:spPr>
          <a:xfrm rot="20120341">
            <a:off x="9102733" y="2436966"/>
            <a:ext cx="769762" cy="22313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50" b="1" cap="none" spc="0">
                <a:ln w="0"/>
                <a:latin typeface="Avenir Next Condensed Demi Bold" panose="020B0506020202020204" pitchFamily="34" charset="0"/>
              </a:rPr>
              <a:t>API for Python</a:t>
            </a:r>
          </a:p>
        </p:txBody>
      </p:sp>
    </p:spTree>
    <p:extLst>
      <p:ext uri="{BB962C8B-B14F-4D97-AF65-F5344CB8AC3E}">
        <p14:creationId xmlns:p14="http://schemas.microsoft.com/office/powerpoint/2010/main" val="205690068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c2023_template" id="{2AC18A14-7155-4F58-A330-68C451CCF3A3}" vid="{E90631CC-AD2E-4AC6-A487-F5422A2381C7}"/>
    </a:ext>
  </a:extLst>
</a:theme>
</file>

<file path=ppt/theme/theme2.xml><?xml version="1.0" encoding="utf-8"?>
<a:theme xmlns:a="http://schemas.openxmlformats.org/drawingml/2006/main" name="uc2023_templat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ABF5"/>
        </a:solidFill>
        <a:ln w="19050">
          <a:solidFill>
            <a:srgbClr val="FFFFFF">
              <a:alpha val="41961"/>
            </a:srgbClr>
          </a:solidFill>
          <a:miter lim="800000"/>
          <a:headEnd type="none" w="med" len="med"/>
          <a:tailEnd type="none" w="med" len="med"/>
        </a:ln>
        <a:effectLst/>
      </a:spPr>
      <a:bodyPr vert="horz" wrap="square" lIns="0" tIns="0" rIns="0" bIns="0" numCol="1" rtlCol="0" anchor="ctr" anchorCtr="1" compatLnSpc="1">
        <a:prstTxWarp prst="textNoShape">
          <a:avLst/>
        </a:prstTxWarp>
        <a:noAutofit/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dirty="0">
            <a:solidFill>
              <a:prstClr val="white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50800" cap="flat" cmpd="sng" algn="ctr">
          <a:solidFill>
            <a:srgbClr val="00B0F0"/>
          </a:solidFill>
          <a:prstDash val="solid"/>
          <a:round/>
          <a:headEnd type="none" w="med" len="med"/>
          <a:tailEnd type="none"/>
        </a:ln>
        <a:effectLst>
          <a:outerShdw blurRad="25400" algn="ctr" rotWithShape="0">
            <a:schemeClr val="accent4">
              <a:lumMod val="20000"/>
              <a:lumOff val="80000"/>
              <a:alpha val="41000"/>
            </a:schemeClr>
          </a:outerShdw>
        </a:effectLst>
      </a:spPr>
      <a:bodyPr/>
      <a:lstStyle/>
    </a:lnDef>
    <a:txDef>
      <a:spPr>
        <a:noFill/>
        <a:effectLst/>
      </a:spPr>
      <a:bodyPr wrap="none" lIns="0" tIns="0" rIns="0" bIns="0" rtlCol="0">
        <a:noAutofit/>
      </a:bodyPr>
      <a:lstStyle>
        <a:defPPr algn="l" eaLnBrk="0" hangingPunct="0">
          <a:defRPr sz="1400" dirty="0" err="1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uc2023_template" id="{D0027EC3-E992-4810-8563-7312D11C98AD}" vid="{50988200-CEEB-442D-ABB4-D5FF019308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C2F19DF-D984-D24D-9D99-C01191070D67}">
  <we:reference id="eabe5385-62b0-465a-932e-5d906dc6f4ba" version="0.0.3.0" store="EXCatalog" storeType="EXCatalog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3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4.xml"/></Relationships>
</file>

<file path=customXml/_rels/item3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5.xml"/></Relationships>
</file>

<file path=customXml/_rels/item3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6.xml"/></Relationships>
</file>

<file path=customXml/_rels/item3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7.xml"/></Relationships>
</file>

<file path=customXml/_rels/item3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8.xml"/></Relationships>
</file>

<file path=customXml/_rels/item3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9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4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0.xml"/></Relationships>
</file>

<file path=customXml/_rels/item4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1.xml"/></Relationships>
</file>

<file path=customXml/_rels/item4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2.xml"/></Relationships>
</file>

<file path=customXml/_rels/item4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3.xml"/></Relationships>
</file>

<file path=customXml/_rels/item4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4.xml"/></Relationships>
</file>

<file path=customXml/_rels/item4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5.xml"/></Relationships>
</file>

<file path=customXml/_rels/item4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6.xml"/></Relationships>
</file>

<file path=customXml/_rels/item4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7.xml"/></Relationships>
</file>

<file path=customXml/_rels/item4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8.xml"/></Relationships>
</file>

<file path=customXml/_rels/item4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9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5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0.xml"/></Relationships>
</file>

<file path=customXml/_rels/item5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1.xml"/></Relationships>
</file>

<file path=customXml/_rels/item5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2.xml"/></Relationships>
</file>

<file path=customXml/_rels/item5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3.xml"/></Relationships>
</file>

<file path=customXml/_rels/item5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4.xml"/></Relationships>
</file>

<file path=customXml/_rels/item5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5.xml"/></Relationships>
</file>

<file path=customXml/_rels/item5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6.xml"/></Relationships>
</file>

<file path=customXml/_rels/item5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7.xml"/></Relationships>
</file>

<file path=customXml/_rels/item5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8.xml"/></Relationships>
</file>

<file path=customXml/_rels/item5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9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6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0.xml"/></Relationships>
</file>

<file path=customXml/_rels/item6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1.xml"/></Relationships>
</file>

<file path=customXml/_rels/item6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2.xml"/></Relationships>
</file>

<file path=customXml/_rels/item6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3.xml"/></Relationships>
</file>

<file path=customXml/_rels/item6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4.xml"/></Relationships>
</file>

<file path=customXml/_rels/item6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5.xml"/></Relationships>
</file>

<file path=customXml/_rels/item6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6.xml"/></Relationships>
</file>

<file path=customXml/_rels/item6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7.xml"/></Relationships>
</file>

<file path=customXml/_rels/item6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8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10.xml><?xml version="1.0" encoding="utf-8"?>
<EsriMapsInfo xmlns="ESRI.ArcGIS.Mapping.OfficeIntegration.PowerPointInfo">
  <Version>Version1</Version>
  <RequiresSignIn>False</RequiresSignIn>
</EsriMapsInfo>
</file>

<file path=customXml/item1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2.xml><?xml version="1.0" encoding="utf-8"?>
<EsriMapsInfo xmlns="ESRI.ArcGIS.Mapping.OfficeIntegration.PowerPointInfo">
  <Version>Version1</Version>
  <RequiresSignIn>False</RequiresSignIn>
</EsriMapsInfo>
</file>

<file path=customXml/item13.xml><?xml version="1.0" encoding="utf-8"?>
<EsriMapsInfo xmlns="ESRI.ArcGIS.Mapping.OfficeIntegration.PowerPointInfo">
  <Version>Version1</Version>
  <RequiresSignIn>False</RequiresSignIn>
</EsriMapsInfo>
</file>

<file path=customXml/item14.xml><?xml version="1.0" encoding="utf-8"?>
<EsriMapsInfo xmlns="ESRI.ArcGIS.Mapping.OfficeIntegration.PowerPointInfo">
  <Version>Version1</Version>
  <RequiresSignIn>False</RequiresSignIn>
</EsriMapsInfo>
</file>

<file path=customXml/item15.xml><?xml version="1.0" encoding="utf-8"?>
<EsriMapsInfo xmlns="ESRI.ArcGIS.Mapping.OfficeIntegration.PowerPointInfo">
  <Version>Version1</Version>
  <RequiresSignIn>False</RequiresSignIn>
</EsriMapsInfo>
</file>

<file path=customXml/item16.xml><?xml version="1.0" encoding="utf-8"?>
<EsriMapsInfo xmlns="ESRI.ArcGIS.Mapping.OfficeIntegration.PowerPointInfo">
  <Version>Version1</Version>
  <RequiresSignIn>False</RequiresSignIn>
</EsriMapsInfo>
</file>

<file path=customXml/item17.xml><?xml version="1.0" encoding="utf-8"?>
<EsriMapsInfo xmlns="ESRI.ArcGIS.Mapping.OfficeIntegration.PowerPointInfo">
  <Version>Version1</Version>
  <RequiresSignIn>False</RequiresSignIn>
</EsriMapsInfo>
</file>

<file path=customXml/item18.xml><?xml version="1.0" encoding="utf-8"?>
<EsriMapsInfo xmlns="ESRI.ArcGIS.Mapping.OfficeIntegration.PowerPointInfo">
  <Version>Version1</Version>
  <RequiresSignIn>False</RequiresSignIn>
</EsriMapsInfo>
</file>

<file path=customXml/item19.xml><?xml version="1.0" encoding="utf-8"?>
<EsriMapsInfo xmlns="ESRI.ArcGIS.Mapping.OfficeIntegration.PowerPointInfo">
  <Version>Version1</Version>
  <RequiresSignIn>False</RequiresSignIn>
</EsriMapsInfo>
</file>

<file path=customXml/item2.xml><?xml version="1.0" encoding="utf-8"?>
<EsriMapsInfo xmlns="ESRI.ArcGIS.Mapping.OfficeIntegration.PowerPointInfo">
  <Version>Version1</Version>
  <RequiresSignIn>False</RequiresSignIn>
</EsriMapsInfo>
</file>

<file path=customXml/item20.xml><?xml version="1.0" encoding="utf-8"?>
<EsriMapsInfo xmlns="ESRI.ArcGIS.Mapping.OfficeIntegration.PowerPointInfo">
  <Version>Version1</Version>
  <RequiresSignIn>False</RequiresSignIn>
</EsriMapsInfo>
</file>

<file path=customXml/item21.xml><?xml version="1.0" encoding="utf-8"?>
<EsriMapsInfo xmlns="ESRI.ArcGIS.Mapping.OfficeIntegration.PowerPointInfo">
  <Version>Version1</Version>
  <RequiresSignIn>False</RequiresSignIn>
</EsriMapsInfo>
</file>

<file path=customXml/item22.xml><?xml version="1.0" encoding="utf-8"?>
<EsriMapsInfo xmlns="ESRI.ArcGIS.Mapping.OfficeIntegration.PowerPointInfo">
  <Version>Version1</Version>
  <RequiresSignIn>False</RequiresSignIn>
</EsriMapsInfo>
</file>

<file path=customXml/item23.xml><?xml version="1.0" encoding="utf-8"?>
<EsriMapsInfo xmlns="ESRI.ArcGIS.Mapping.OfficeIntegration.PowerPointInfo">
  <Version>Version1</Version>
  <RequiresSignIn>False</RequiresSignIn>
</EsriMapsInfo>
</file>

<file path=customXml/item2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049FB6FED00E4DA16BDBD19956ADB8" ma:contentTypeVersion="12" ma:contentTypeDescription="Create a new document." ma:contentTypeScope="" ma:versionID="faf3dd20b63c884ce9b637e9aa0aee5d">
  <xsd:schema xmlns:xsd="http://www.w3.org/2001/XMLSchema" xmlns:xs="http://www.w3.org/2001/XMLSchema" xmlns:p="http://schemas.microsoft.com/office/2006/metadata/properties" xmlns:ns2="2f451dda-87f0-44fe-8155-a7a8ce8ced40" xmlns:ns3="2cca2253-b4b3-493a-b13d-4e35805225a7" targetNamespace="http://schemas.microsoft.com/office/2006/metadata/properties" ma:root="true" ma:fieldsID="4f5a09380d10d6c243117546d93d3ae8" ns2:_="" ns3:_="">
    <xsd:import namespace="2f451dda-87f0-44fe-8155-a7a8ce8ced40"/>
    <xsd:import namespace="2cca2253-b4b3-493a-b13d-4e35805225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451dda-87f0-44fe-8155-a7a8ce8ced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373b550-10be-49fa-a249-6a5a55e59e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cca2253-b4b3-493a-b13d-4e35805225a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7" nillable="true" ma:displayName="Taxonomy Catch All Column" ma:description="" ma:hidden="true" ma:list="{0630da1b-4bb2-4460-a9df-c67296fe0d16}" ma:internalName="TaxCatchAll" ma:showField="CatchAllData" ma:web="2cca2253-b4b3-493a-b13d-4e35805225a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5.xml><?xml version="1.0" encoding="utf-8"?>
<EsriMapsInfo xmlns="ESRI.ArcGIS.Mapping.OfficeIntegration.PowerPointInfo">
  <Version>Version1</Version>
  <RequiresSignIn>False</RequiresSignIn>
</EsriMapsInfo>
</file>

<file path=customXml/item26.xml><?xml version="1.0" encoding="utf-8"?>
<EsriMapsInfo xmlns="ESRI.ArcGIS.Mapping.OfficeIntegration.PowerPointInfo">
  <Version>Version1</Version>
  <RequiresSignIn>False</RequiresSignIn>
</EsriMapsInfo>
</file>

<file path=customXml/item27.xml><?xml version="1.0" encoding="utf-8"?>
<EsriMapsInfo xmlns="ESRI.ArcGIS.Mapping.OfficeIntegration.PowerPointInfo">
  <Version>Version1</Version>
  <RequiresSignIn>False</RequiresSignIn>
</EsriMapsInfo>
</file>

<file path=customXml/item28.xml><?xml version="1.0" encoding="utf-8"?>
<EsriMapsInfo xmlns="ESRI.ArcGIS.Mapping.OfficeIntegration.PowerPointInfo">
  <Version>Version1</Version>
  <RequiresSignIn>False</RequiresSignIn>
</EsriMapsInfo>
</file>

<file path=customXml/item29.xml><?xml version="1.0" encoding="utf-8"?>
<EsriMapsInfo xmlns="ESRI.ArcGIS.Mapping.OfficeIntegration.PowerPointInfo">
  <Version>Version1</Version>
  <RequiresSignIn>False</RequiresSignIn>
</EsriMapsInfo>
</file>

<file path=customXml/item3.xml><?xml version="1.0" encoding="utf-8"?>
<EsriMapsInfo xmlns="ESRI.ArcGIS.Mapping.OfficeIntegration.PowerPointInfo">
  <Version>Version1</Version>
  <RequiresSignIn>False</RequiresSignIn>
</EsriMapsInfo>
</file>

<file path=customXml/item30.xml><?xml version="1.0" encoding="utf-8"?>
<EsriMapsInfo xmlns="ESRI.ArcGIS.Mapping.OfficeIntegration.PowerPointInfo">
  <Version>Version1</Version>
  <RequiresSignIn>False</RequiresSignIn>
</EsriMapsInfo>
</file>

<file path=customXml/item31.xml><?xml version="1.0" encoding="utf-8"?>
<EsriMapsInfo xmlns="ESRI.ArcGIS.Mapping.OfficeIntegration.PowerPointInfo">
  <Version>Version1</Version>
  <RequiresSignIn>False</RequiresSignIn>
</EsriMapsInfo>
</file>

<file path=customXml/item32.xml><?xml version="1.0" encoding="utf-8"?>
<EsriMapsInfo xmlns="ESRI.ArcGIS.Mapping.OfficeIntegration.PowerPointInfo">
  <Version>Version1</Version>
  <RequiresSignIn>False</RequiresSignIn>
</EsriMapsInfo>
</file>

<file path=customXml/item33.xml><?xml version="1.0" encoding="utf-8"?>
<EsriMapsInfo xmlns="ESRI.ArcGIS.Mapping.OfficeIntegration.PowerPointInfo">
  <Version>Version1</Version>
  <RequiresSignIn>False</RequiresSignIn>
</EsriMapsInfo>
</file>

<file path=customXml/item34.xml><?xml version="1.0" encoding="utf-8"?>
<EsriMapsInfo xmlns="ESRI.ArcGIS.Mapping.OfficeIntegration.PowerPointInfo">
  <Version>Version1</Version>
  <RequiresSignIn>False</RequiresSignIn>
</EsriMapsInfo>
</file>

<file path=customXml/item35.xml><?xml version="1.0" encoding="utf-8"?>
<EsriMapsInfo xmlns="ESRI.ArcGIS.Mapping.OfficeIntegration.PowerPointInfo">
  <Version>Version1</Version>
  <RequiresSignIn>False</RequiresSignIn>
</EsriMapsInfo>
</file>

<file path=customXml/item36.xml><?xml version="1.0" encoding="utf-8"?>
<EsriMapsInfo xmlns="ESRI.ArcGIS.Mapping.OfficeIntegration.PowerPointInfo">
  <Version>Version1</Version>
  <RequiresSignIn>False</RequiresSignIn>
</EsriMapsInfo>
</file>

<file path=customXml/item37.xml><?xml version="1.0" encoding="utf-8"?>
<EsriMapsInfo xmlns="ESRI.ArcGIS.Mapping.OfficeIntegration.PowerPointInfo">
  <Version>Version1</Version>
  <RequiresSignIn>False</RequiresSignIn>
</EsriMapsInfo>
</file>

<file path=customXml/item38.xml><?xml version="1.0" encoding="utf-8"?>
<EsriMapsInfo xmlns="ESRI.ArcGIS.Mapping.OfficeIntegration.PowerPointInfo">
  <Version>Version1</Version>
  <RequiresSignIn>False</RequiresSignIn>
</EsriMapsInfo>
</file>

<file path=customXml/item39.xml><?xml version="1.0" encoding="utf-8"?>
<EsriMapsInfo xmlns="ESRI.ArcGIS.Mapping.OfficeIntegration.PowerPointInfo">
  <Version>Version1</Version>
  <RequiresSignIn>False</RequiresSignIn>
</EsriMapsInfo>
</file>

<file path=customXml/item4.xml><?xml version="1.0" encoding="utf-8"?>
<EsriMapsInfo xmlns="ESRI.ArcGIS.Mapping.OfficeIntegration.PowerPointInfo">
  <Version>Version1</Version>
  <RequiresSignIn>False</RequiresSignIn>
</EsriMapsInfo>
</file>

<file path=customXml/item40.xml><?xml version="1.0" encoding="utf-8"?>
<EsriMapsInfo xmlns="ESRI.ArcGIS.Mapping.OfficeIntegration.PowerPointInfo">
  <Version>Version1</Version>
  <RequiresSignIn>False</RequiresSignIn>
</EsriMapsInfo>
</file>

<file path=customXml/item41.xml><?xml version="1.0" encoding="utf-8"?>
<EsriMapsInfo xmlns="ESRI.ArcGIS.Mapping.OfficeIntegration.PowerPointInfo">
  <Version>Version1</Version>
  <RequiresSignIn>False</RequiresSignIn>
</EsriMapsInfo>
</file>

<file path=customXml/item42.xml><?xml version="1.0" encoding="utf-8"?>
<EsriMapsInfo xmlns="ESRI.ArcGIS.Mapping.OfficeIntegration.PowerPointInfo">
  <Version>Version1</Version>
  <RequiresSignIn>False</RequiresSignIn>
</EsriMapsInfo>
</file>

<file path=customXml/item43.xml><?xml version="1.0" encoding="utf-8"?>
<EsriMapsInfo xmlns="ESRI.ArcGIS.Mapping.OfficeIntegration.PowerPointInfo">
  <Version>Version1</Version>
  <RequiresSignIn>False</RequiresSignIn>
</EsriMapsInfo>
</file>

<file path=customXml/item44.xml><?xml version="1.0" encoding="utf-8"?>
<EsriMapsInfo xmlns="ESRI.ArcGIS.Mapping.OfficeIntegration.PowerPointInfo">
  <Version>Version1</Version>
  <RequiresSignIn>False</RequiresSignIn>
</EsriMapsInfo>
</file>

<file path=customXml/item45.xml><?xml version="1.0" encoding="utf-8"?>
<EsriMapsInfo xmlns="ESRI.ArcGIS.Mapping.OfficeIntegration.PowerPointInfo">
  <Version>Version1</Version>
  <RequiresSignIn>False</RequiresSignIn>
</EsriMapsInfo>
</file>

<file path=customXml/item46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cca2253-b4b3-493a-b13d-4e35805225a7" xsi:nil="true"/>
    <lcf76f155ced4ddcb4097134ff3c332f xmlns="2f451dda-87f0-44fe-8155-a7a8ce8ced40">
      <Terms xmlns="http://schemas.microsoft.com/office/infopath/2007/PartnerControls"/>
    </lcf76f155ced4ddcb4097134ff3c332f>
  </documentManagement>
</p:properties>
</file>

<file path=customXml/item47.xml><?xml version="1.0" encoding="utf-8"?>
<EsriMapsInfo xmlns="ESRI.ArcGIS.Mapping.OfficeIntegration.PowerPointInfo">
  <Version>Version1</Version>
  <RequiresSignIn>False</RequiresSignIn>
</EsriMapsInfo>
</file>

<file path=customXml/item48.xml><?xml version="1.0" encoding="utf-8"?>
<EsriMapsInfo xmlns="ESRI.ArcGIS.Mapping.OfficeIntegration.PowerPointInfo">
  <Version>Version1</Version>
  <RequiresSignIn>False</RequiresSignIn>
</EsriMapsInfo>
</file>

<file path=customXml/item49.xml><?xml version="1.0" encoding="utf-8"?>
<EsriMapsInfo xmlns="ESRI.ArcGIS.Mapping.OfficeIntegration.PowerPointInfo">
  <Version>Version1</Version>
  <RequiresSignIn>False</RequiresSignIn>
</EsriMapsInfo>
</file>

<file path=customXml/item5.xml><?xml version="1.0" encoding="utf-8"?>
<EsriMapsInfo xmlns="ESRI.ArcGIS.Mapping.OfficeIntegration.PowerPointInfo">
  <Version>Version1</Version>
  <RequiresSignIn>False</RequiresSignIn>
</EsriMapsInfo>
</file>

<file path=customXml/item50.xml><?xml version="1.0" encoding="utf-8"?>
<EsriMapsInfo xmlns="ESRI.ArcGIS.Mapping.OfficeIntegration.PowerPointInfo">
  <Version>Version1</Version>
  <RequiresSignIn>False</RequiresSignIn>
</EsriMapsInfo>
</file>

<file path=customXml/item51.xml><?xml version="1.0" encoding="utf-8"?>
<EsriMapsInfo xmlns="ESRI.ArcGIS.Mapping.OfficeIntegration.PowerPointInfo">
  <Version>Version1</Version>
  <RequiresSignIn>False</RequiresSignIn>
</EsriMapsInfo>
</file>

<file path=customXml/item52.xml><?xml version="1.0" encoding="utf-8"?>
<EsriMapsInfo xmlns="ESRI.ArcGIS.Mapping.OfficeIntegration.PowerPointInfo">
  <Version>Version1</Version>
  <RequiresSignIn>False</RequiresSignIn>
</EsriMapsInfo>
</file>

<file path=customXml/item53.xml><?xml version="1.0" encoding="utf-8"?>
<EsriMapsInfo xmlns="ESRI.ArcGIS.Mapping.OfficeIntegration.PowerPointInfo">
  <Version>Version1</Version>
  <RequiresSignIn>False</RequiresSignIn>
</EsriMapsInfo>
</file>

<file path=customXml/item54.xml><?xml version="1.0" encoding="utf-8"?>
<EsriMapsInfo xmlns="ESRI.ArcGIS.Mapping.OfficeIntegration.PowerPointInfo">
  <Version>Version1</Version>
  <RequiresSignIn>False</RequiresSignIn>
</EsriMapsInfo>
</file>

<file path=customXml/item55.xml><?xml version="1.0" encoding="utf-8"?>
<EsriMapsInfo xmlns="ESRI.ArcGIS.Mapping.OfficeIntegration.PowerPointInfo">
  <Version>Version1</Version>
  <RequiresSignIn>False</RequiresSignIn>
</EsriMapsInfo>
</file>

<file path=customXml/item56.xml><?xml version="1.0" encoding="utf-8"?>
<EsriMapsInfo xmlns="ESRI.ArcGIS.Mapping.OfficeIntegration.PowerPointInfo">
  <Version>Version1</Version>
  <RequiresSignIn>False</RequiresSignIn>
</EsriMapsInfo>
</file>

<file path=customXml/item57.xml><?xml version="1.0" encoding="utf-8"?>
<EsriMapsInfo xmlns="ESRI.ArcGIS.Mapping.OfficeIntegration.PowerPointInfo">
  <Version>Version1</Version>
  <RequiresSignIn>False</RequiresSignIn>
</EsriMapsInfo>
</file>

<file path=customXml/item58.xml><?xml version="1.0" encoding="utf-8"?>
<EsriMapsInfo xmlns="ESRI.ArcGIS.Mapping.OfficeIntegration.PowerPointInfo">
  <Version>Version1</Version>
  <RequiresSignIn>False</RequiresSignIn>
</EsriMapsInfo>
</file>

<file path=customXml/item59.xml><?xml version="1.0" encoding="utf-8"?>
<EsriMapsInfo xmlns="ESRI.ArcGIS.Mapping.OfficeIntegration.PowerPointInfo">
  <Version>Version1</Version>
  <RequiresSignIn>False</RequiresSignIn>
</EsriMapsInfo>
</file>

<file path=customXml/item6.xml><?xml version="1.0" encoding="utf-8"?>
<EsriMapsInfo xmlns="ESRI.ArcGIS.Mapping.OfficeIntegration.PowerPointInfo">
  <Version>Version1</Version>
  <RequiresSignIn>False</RequiresSignIn>
</EsriMapsInfo>
</file>

<file path=customXml/item60.xml><?xml version="1.0" encoding="utf-8"?>
<EsriMapsInfo xmlns="ESRI.ArcGIS.Mapping.OfficeIntegration.PowerPointInfo">
  <Version>Version1</Version>
  <RequiresSignIn>False</RequiresSignIn>
</EsriMapsInfo>
</file>

<file path=customXml/item61.xml><?xml version="1.0" encoding="utf-8"?>
<EsriMapsInfo xmlns="ESRI.ArcGIS.Mapping.OfficeIntegration.PowerPointInfo">
  <Version>Version1</Version>
  <RequiresSignIn>False</RequiresSignIn>
</EsriMapsInfo>
</file>

<file path=customXml/item62.xml><?xml version="1.0" encoding="utf-8"?>
<EsriMapsInfo xmlns="ESRI.ArcGIS.Mapping.OfficeIntegration.PowerPointInfo">
  <Version>Version1</Version>
  <RequiresSignIn>False</RequiresSignIn>
</EsriMapsInfo>
</file>

<file path=customXml/item63.xml><?xml version="1.0" encoding="utf-8"?>
<EsriMapsInfo xmlns="ESRI.ArcGIS.Mapping.OfficeIntegration.PowerPointInfo">
  <Version>Version1</Version>
  <RequiresSignIn>False</RequiresSignIn>
</EsriMapsInfo>
</file>

<file path=customXml/item64.xml><?xml version="1.0" encoding="utf-8"?>
<EsriMapsInfo xmlns="ESRI.ArcGIS.Mapping.OfficeIntegration.PowerPointInfo">
  <Version>Version1</Version>
  <RequiresSignIn>False</RequiresSignIn>
</EsriMapsInfo>
</file>

<file path=customXml/item65.xml><?xml version="1.0" encoding="utf-8"?>
<EsriMapsInfo xmlns="ESRI.ArcGIS.Mapping.OfficeIntegration.PowerPointInfo">
  <Version>Version1</Version>
  <RequiresSignIn>False</RequiresSignIn>
</EsriMapsInfo>
</file>

<file path=customXml/item66.xml><?xml version="1.0" encoding="utf-8"?>
<EsriMapsInfo xmlns="ESRI.ArcGIS.Mapping.OfficeIntegration.PowerPointInfo">
  <Version>Version1</Version>
  <RequiresSignIn>False</RequiresSignIn>
</EsriMapsInfo>
</file>

<file path=customXml/item67.xml><?xml version="1.0" encoding="utf-8"?>
<EsriMapsInfo xmlns="ESRI.ArcGIS.Mapping.OfficeIntegration.PowerPointInfo">
  <Version>Version1</Version>
  <RequiresSignIn>False</RequiresSignIn>
</EsriMapsInfo>
</file>

<file path=customXml/item68.xml><?xml version="1.0" encoding="utf-8"?>
<EsriMapsInfo xmlns="ESRI.ArcGIS.Mapping.OfficeIntegration.PowerPointInfo">
  <Version>Version1</Version>
  <RequiresSignIn>False</RequiresSignIn>
</EsriMapsInfo>
</file>

<file path=customXml/item7.xml><?xml version="1.0" encoding="utf-8"?>
<EsriMapsInfo xmlns="ESRI.ArcGIS.Mapping.OfficeIntegration.PowerPointInfo">
  <Version>Version1</Version>
  <RequiresSignIn>False</RequiresSignIn>
</EsriMapsInfo>
</file>

<file path=customXml/item8.xml><?xml version="1.0" encoding="utf-8"?>
<EsriMapsInfo xmlns="ESRI.ArcGIS.Mapping.OfficeIntegration.PowerPointInfo">
  <Version>Version1</Version>
  <RequiresSignIn>False</RequiresSignIn>
</EsriMapsInfo>
</file>

<file path=customXml/item9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16EF6D11-DC4F-410C-A4BF-DF081B432591}">
  <ds:schemaRefs>
    <ds:schemaRef ds:uri="ESRI.ArcGIS.Mapping.OfficeIntegration.PowerPointInfo"/>
  </ds:schemaRefs>
</ds:datastoreItem>
</file>

<file path=customXml/itemProps10.xml><?xml version="1.0" encoding="utf-8"?>
<ds:datastoreItem xmlns:ds="http://schemas.openxmlformats.org/officeDocument/2006/customXml" ds:itemID="{E47732B9-9C1B-4723-B4AA-A21238C5DF44}">
  <ds:schemaRefs>
    <ds:schemaRef ds:uri="ESRI.ArcGIS.Mapping.OfficeIntegration.PowerPointInfo"/>
  </ds:schemaRefs>
</ds:datastoreItem>
</file>

<file path=customXml/itemProps1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12.xml><?xml version="1.0" encoding="utf-8"?>
<ds:datastoreItem xmlns:ds="http://schemas.openxmlformats.org/officeDocument/2006/customXml" ds:itemID="{EE9F405B-FE7A-4AB8-9CB8-9A75FBA69A95}">
  <ds:schemaRefs>
    <ds:schemaRef ds:uri="ESRI.ArcGIS.Mapping.OfficeIntegration.PowerPointInfo"/>
  </ds:schemaRefs>
</ds:datastoreItem>
</file>

<file path=customXml/itemProps13.xml><?xml version="1.0" encoding="utf-8"?>
<ds:datastoreItem xmlns:ds="http://schemas.openxmlformats.org/officeDocument/2006/customXml" ds:itemID="{AB25B40B-929A-4CD0-B9AB-7142442027B6}">
  <ds:schemaRefs>
    <ds:schemaRef ds:uri="ESRI.ArcGIS.Mapping.OfficeIntegration.PowerPointInfo"/>
  </ds:schemaRefs>
</ds:datastoreItem>
</file>

<file path=customXml/itemProps14.xml><?xml version="1.0" encoding="utf-8"?>
<ds:datastoreItem xmlns:ds="http://schemas.openxmlformats.org/officeDocument/2006/customXml" ds:itemID="{998905D7-FE59-48DE-A74A-5B0009B7827F}">
  <ds:schemaRefs>
    <ds:schemaRef ds:uri="ESRI.ArcGIS.Mapping.OfficeIntegration.PowerPointInfo"/>
  </ds:schemaRefs>
</ds:datastoreItem>
</file>

<file path=customXml/itemProps15.xml><?xml version="1.0" encoding="utf-8"?>
<ds:datastoreItem xmlns:ds="http://schemas.openxmlformats.org/officeDocument/2006/customXml" ds:itemID="{2672FF5B-1ADC-45B0-9698-61421F5761E7}">
  <ds:schemaRefs>
    <ds:schemaRef ds:uri="ESRI.ArcGIS.Mapping.OfficeIntegration.PowerPointInfo"/>
  </ds:schemaRefs>
</ds:datastoreItem>
</file>

<file path=customXml/itemProps16.xml><?xml version="1.0" encoding="utf-8"?>
<ds:datastoreItem xmlns:ds="http://schemas.openxmlformats.org/officeDocument/2006/customXml" ds:itemID="{FDE85643-3216-4103-A1BD-63F5E1D42D73}">
  <ds:schemaRefs>
    <ds:schemaRef ds:uri="ESRI.ArcGIS.Mapping.OfficeIntegration.PowerPointInfo"/>
  </ds:schemaRefs>
</ds:datastoreItem>
</file>

<file path=customXml/itemProps17.xml><?xml version="1.0" encoding="utf-8"?>
<ds:datastoreItem xmlns:ds="http://schemas.openxmlformats.org/officeDocument/2006/customXml" ds:itemID="{E5F80E3B-5636-41B2-898D-5D17189605B7}">
  <ds:schemaRefs>
    <ds:schemaRef ds:uri="ESRI.ArcGIS.Mapping.OfficeIntegration.PowerPointInfo"/>
  </ds:schemaRefs>
</ds:datastoreItem>
</file>

<file path=customXml/itemProps18.xml><?xml version="1.0" encoding="utf-8"?>
<ds:datastoreItem xmlns:ds="http://schemas.openxmlformats.org/officeDocument/2006/customXml" ds:itemID="{AE5A340C-916E-449C-AA30-CD41B151A0D4}">
  <ds:schemaRefs>
    <ds:schemaRef ds:uri="ESRI.ArcGIS.Mapping.OfficeIntegration.PowerPointInfo"/>
  </ds:schemaRefs>
</ds:datastoreItem>
</file>

<file path=customXml/itemProps19.xml><?xml version="1.0" encoding="utf-8"?>
<ds:datastoreItem xmlns:ds="http://schemas.openxmlformats.org/officeDocument/2006/customXml" ds:itemID="{71658D62-F010-45F1-9326-EDC465FED48E}">
  <ds:schemaRefs>
    <ds:schemaRef ds:uri="ESRI.ArcGIS.Mapping.OfficeIntegration.PowerPointInfo"/>
  </ds:schemaRefs>
</ds:datastoreItem>
</file>

<file path=customXml/itemProps2.xml><?xml version="1.0" encoding="utf-8"?>
<ds:datastoreItem xmlns:ds="http://schemas.openxmlformats.org/officeDocument/2006/customXml" ds:itemID="{9E56F111-9E55-4604-91C2-8352AE933430}">
  <ds:schemaRefs>
    <ds:schemaRef ds:uri="ESRI.ArcGIS.Mapping.OfficeIntegration.PowerPointInfo"/>
  </ds:schemaRefs>
</ds:datastoreItem>
</file>

<file path=customXml/itemProps20.xml><?xml version="1.0" encoding="utf-8"?>
<ds:datastoreItem xmlns:ds="http://schemas.openxmlformats.org/officeDocument/2006/customXml" ds:itemID="{AC4EB402-C456-4A26-8A92-B48606FF9264}">
  <ds:schemaRefs>
    <ds:schemaRef ds:uri="ESRI.ArcGIS.Mapping.OfficeIntegration.PowerPointInfo"/>
  </ds:schemaRefs>
</ds:datastoreItem>
</file>

<file path=customXml/itemProps21.xml><?xml version="1.0" encoding="utf-8"?>
<ds:datastoreItem xmlns:ds="http://schemas.openxmlformats.org/officeDocument/2006/customXml" ds:itemID="{7A70D44C-B768-49FE-A70F-C6199D3EE9A7}">
  <ds:schemaRefs>
    <ds:schemaRef ds:uri="ESRI.ArcGIS.Mapping.OfficeIntegration.PowerPointInfo"/>
  </ds:schemaRefs>
</ds:datastoreItem>
</file>

<file path=customXml/itemProps22.xml><?xml version="1.0" encoding="utf-8"?>
<ds:datastoreItem xmlns:ds="http://schemas.openxmlformats.org/officeDocument/2006/customXml" ds:itemID="{4ADFB689-BC87-4869-ADD0-8C3555150450}">
  <ds:schemaRefs>
    <ds:schemaRef ds:uri="ESRI.ArcGIS.Mapping.OfficeIntegration.PowerPointInfo"/>
  </ds:schemaRefs>
</ds:datastoreItem>
</file>

<file path=customXml/itemProps23.xml><?xml version="1.0" encoding="utf-8"?>
<ds:datastoreItem xmlns:ds="http://schemas.openxmlformats.org/officeDocument/2006/customXml" ds:itemID="{EF0D8C03-B10D-4D20-AC38-CA6799A7A314}">
  <ds:schemaRefs>
    <ds:schemaRef ds:uri="ESRI.ArcGIS.Mapping.OfficeIntegration.PowerPointInfo"/>
  </ds:schemaRefs>
</ds:datastoreItem>
</file>

<file path=customXml/itemProps24.xml><?xml version="1.0" encoding="utf-8"?>
<ds:datastoreItem xmlns:ds="http://schemas.openxmlformats.org/officeDocument/2006/customXml" ds:itemID="{49A207F3-7520-407C-91B6-FD4A2DB181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f451dda-87f0-44fe-8155-a7a8ce8ced40"/>
    <ds:schemaRef ds:uri="2cca2253-b4b3-493a-b13d-4e35805225a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5.xml><?xml version="1.0" encoding="utf-8"?>
<ds:datastoreItem xmlns:ds="http://schemas.openxmlformats.org/officeDocument/2006/customXml" ds:itemID="{4ADFB73A-380D-41FC-8C37-7155886326FA}">
  <ds:schemaRefs>
    <ds:schemaRef ds:uri="ESRI.ArcGIS.Mapping.OfficeIntegration.PowerPointInfo"/>
  </ds:schemaRefs>
</ds:datastoreItem>
</file>

<file path=customXml/itemProps26.xml><?xml version="1.0" encoding="utf-8"?>
<ds:datastoreItem xmlns:ds="http://schemas.openxmlformats.org/officeDocument/2006/customXml" ds:itemID="{D4E2A01F-BEC1-4558-9AD1-A87ED70D910B}">
  <ds:schemaRefs>
    <ds:schemaRef ds:uri="ESRI.ArcGIS.Mapping.OfficeIntegration.PowerPointInfo"/>
  </ds:schemaRefs>
</ds:datastoreItem>
</file>

<file path=customXml/itemProps27.xml><?xml version="1.0" encoding="utf-8"?>
<ds:datastoreItem xmlns:ds="http://schemas.openxmlformats.org/officeDocument/2006/customXml" ds:itemID="{352E5095-9B98-4AF0-9861-BDC020ABBCFC}">
  <ds:schemaRefs>
    <ds:schemaRef ds:uri="ESRI.ArcGIS.Mapping.OfficeIntegration.PowerPointInfo"/>
  </ds:schemaRefs>
</ds:datastoreItem>
</file>

<file path=customXml/itemProps28.xml><?xml version="1.0" encoding="utf-8"?>
<ds:datastoreItem xmlns:ds="http://schemas.openxmlformats.org/officeDocument/2006/customXml" ds:itemID="{53220D22-8257-492D-8F60-ECE474D7C478}">
  <ds:schemaRefs>
    <ds:schemaRef ds:uri="ESRI.ArcGIS.Mapping.OfficeIntegration.PowerPointInfo"/>
  </ds:schemaRefs>
</ds:datastoreItem>
</file>

<file path=customXml/itemProps29.xml><?xml version="1.0" encoding="utf-8"?>
<ds:datastoreItem xmlns:ds="http://schemas.openxmlformats.org/officeDocument/2006/customXml" ds:itemID="{096117C4-1661-4D3B-B9F6-BC19E0F3E90B}">
  <ds:schemaRefs>
    <ds:schemaRef ds:uri="ESRI.ArcGIS.Mapping.OfficeIntegration.PowerPointInfo"/>
  </ds:schemaRefs>
</ds:datastoreItem>
</file>

<file path=customXml/itemProps3.xml><?xml version="1.0" encoding="utf-8"?>
<ds:datastoreItem xmlns:ds="http://schemas.openxmlformats.org/officeDocument/2006/customXml" ds:itemID="{9E8787D6-C7B8-48EC-8C13-4069AE6320BD}">
  <ds:schemaRefs>
    <ds:schemaRef ds:uri="ESRI.ArcGIS.Mapping.OfficeIntegration.PowerPointInfo"/>
  </ds:schemaRefs>
</ds:datastoreItem>
</file>

<file path=customXml/itemProps30.xml><?xml version="1.0" encoding="utf-8"?>
<ds:datastoreItem xmlns:ds="http://schemas.openxmlformats.org/officeDocument/2006/customXml" ds:itemID="{5A1E471A-DB16-4174-9D85-6F159A344CDB}">
  <ds:schemaRefs>
    <ds:schemaRef ds:uri="ESRI.ArcGIS.Mapping.OfficeIntegration.PowerPointInfo"/>
  </ds:schemaRefs>
</ds:datastoreItem>
</file>

<file path=customXml/itemProps31.xml><?xml version="1.0" encoding="utf-8"?>
<ds:datastoreItem xmlns:ds="http://schemas.openxmlformats.org/officeDocument/2006/customXml" ds:itemID="{2C9ABD96-756D-41D3-909F-6F7B4C6B6E1F}">
  <ds:schemaRefs>
    <ds:schemaRef ds:uri="ESRI.ArcGIS.Mapping.OfficeIntegration.PowerPointInfo"/>
  </ds:schemaRefs>
</ds:datastoreItem>
</file>

<file path=customXml/itemProps32.xml><?xml version="1.0" encoding="utf-8"?>
<ds:datastoreItem xmlns:ds="http://schemas.openxmlformats.org/officeDocument/2006/customXml" ds:itemID="{DB399249-DB96-4601-9BA5-97791613CF3A}">
  <ds:schemaRefs>
    <ds:schemaRef ds:uri="ESRI.ArcGIS.Mapping.OfficeIntegration.PowerPointInfo"/>
  </ds:schemaRefs>
</ds:datastoreItem>
</file>

<file path=customXml/itemProps33.xml><?xml version="1.0" encoding="utf-8"?>
<ds:datastoreItem xmlns:ds="http://schemas.openxmlformats.org/officeDocument/2006/customXml" ds:itemID="{3E253610-1BBE-4C16-A1DA-4D6F07A3A74E}">
  <ds:schemaRefs>
    <ds:schemaRef ds:uri="ESRI.ArcGIS.Mapping.OfficeIntegration.PowerPointInfo"/>
  </ds:schemaRefs>
</ds:datastoreItem>
</file>

<file path=customXml/itemProps34.xml><?xml version="1.0" encoding="utf-8"?>
<ds:datastoreItem xmlns:ds="http://schemas.openxmlformats.org/officeDocument/2006/customXml" ds:itemID="{7147CA22-2BC4-4917-83D2-7CA4C34A80D4}">
  <ds:schemaRefs>
    <ds:schemaRef ds:uri="ESRI.ArcGIS.Mapping.OfficeIntegration.PowerPointInfo"/>
  </ds:schemaRefs>
</ds:datastoreItem>
</file>

<file path=customXml/itemProps35.xml><?xml version="1.0" encoding="utf-8"?>
<ds:datastoreItem xmlns:ds="http://schemas.openxmlformats.org/officeDocument/2006/customXml" ds:itemID="{328DCA66-548E-4424-83E1-09FFD45EE4B0}">
  <ds:schemaRefs>
    <ds:schemaRef ds:uri="ESRI.ArcGIS.Mapping.OfficeIntegration.PowerPointInfo"/>
  </ds:schemaRefs>
</ds:datastoreItem>
</file>

<file path=customXml/itemProps36.xml><?xml version="1.0" encoding="utf-8"?>
<ds:datastoreItem xmlns:ds="http://schemas.openxmlformats.org/officeDocument/2006/customXml" ds:itemID="{86B5FFB5-BF2F-45EA-BC75-C41726A8F251}">
  <ds:schemaRefs>
    <ds:schemaRef ds:uri="ESRI.ArcGIS.Mapping.OfficeIntegration.PowerPointInfo"/>
  </ds:schemaRefs>
</ds:datastoreItem>
</file>

<file path=customXml/itemProps37.xml><?xml version="1.0" encoding="utf-8"?>
<ds:datastoreItem xmlns:ds="http://schemas.openxmlformats.org/officeDocument/2006/customXml" ds:itemID="{DA46DABE-45F1-4E65-A939-497CB70F357D}">
  <ds:schemaRefs>
    <ds:schemaRef ds:uri="ESRI.ArcGIS.Mapping.OfficeIntegration.PowerPointInfo"/>
  </ds:schemaRefs>
</ds:datastoreItem>
</file>

<file path=customXml/itemProps38.xml><?xml version="1.0" encoding="utf-8"?>
<ds:datastoreItem xmlns:ds="http://schemas.openxmlformats.org/officeDocument/2006/customXml" ds:itemID="{A2D97EB6-C9B5-45C6-85A6-D4FE6E1D9856}">
  <ds:schemaRefs>
    <ds:schemaRef ds:uri="ESRI.ArcGIS.Mapping.OfficeIntegration.PowerPointInfo"/>
  </ds:schemaRefs>
</ds:datastoreItem>
</file>

<file path=customXml/itemProps39.xml><?xml version="1.0" encoding="utf-8"?>
<ds:datastoreItem xmlns:ds="http://schemas.openxmlformats.org/officeDocument/2006/customXml" ds:itemID="{18DF8D07-6137-4D85-8010-4650942E033A}">
  <ds:schemaRefs>
    <ds:schemaRef ds:uri="ESRI.ArcGIS.Mapping.OfficeIntegration.PowerPointInfo"/>
  </ds:schemaRefs>
</ds:datastoreItem>
</file>

<file path=customXml/itemProps4.xml><?xml version="1.0" encoding="utf-8"?>
<ds:datastoreItem xmlns:ds="http://schemas.openxmlformats.org/officeDocument/2006/customXml" ds:itemID="{6D2D132B-596B-4D69-A43B-566EB6C10C03}">
  <ds:schemaRefs>
    <ds:schemaRef ds:uri="ESRI.ArcGIS.Mapping.OfficeIntegration.PowerPointInfo"/>
  </ds:schemaRefs>
</ds:datastoreItem>
</file>

<file path=customXml/itemProps40.xml><?xml version="1.0" encoding="utf-8"?>
<ds:datastoreItem xmlns:ds="http://schemas.openxmlformats.org/officeDocument/2006/customXml" ds:itemID="{9DC677B7-6D9E-42B7-AD1F-75D1804EAF7D}">
  <ds:schemaRefs>
    <ds:schemaRef ds:uri="ESRI.ArcGIS.Mapping.OfficeIntegration.PowerPointInfo"/>
  </ds:schemaRefs>
</ds:datastoreItem>
</file>

<file path=customXml/itemProps41.xml><?xml version="1.0" encoding="utf-8"?>
<ds:datastoreItem xmlns:ds="http://schemas.openxmlformats.org/officeDocument/2006/customXml" ds:itemID="{D6F15B81-7660-4E9F-B613-8AA4F84B6DA3}">
  <ds:schemaRefs>
    <ds:schemaRef ds:uri="ESRI.ArcGIS.Mapping.OfficeIntegration.PowerPointInfo"/>
  </ds:schemaRefs>
</ds:datastoreItem>
</file>

<file path=customXml/itemProps42.xml><?xml version="1.0" encoding="utf-8"?>
<ds:datastoreItem xmlns:ds="http://schemas.openxmlformats.org/officeDocument/2006/customXml" ds:itemID="{2FE51124-E413-4DA5-9E06-A6EB32D0C127}">
  <ds:schemaRefs>
    <ds:schemaRef ds:uri="ESRI.ArcGIS.Mapping.OfficeIntegration.PowerPointInfo"/>
  </ds:schemaRefs>
</ds:datastoreItem>
</file>

<file path=customXml/itemProps43.xml><?xml version="1.0" encoding="utf-8"?>
<ds:datastoreItem xmlns:ds="http://schemas.openxmlformats.org/officeDocument/2006/customXml" ds:itemID="{B0302D17-5923-4CC0-9EB4-0E57930F5A8E}">
  <ds:schemaRefs>
    <ds:schemaRef ds:uri="ESRI.ArcGIS.Mapping.OfficeIntegration.PowerPointInfo"/>
  </ds:schemaRefs>
</ds:datastoreItem>
</file>

<file path=customXml/itemProps44.xml><?xml version="1.0" encoding="utf-8"?>
<ds:datastoreItem xmlns:ds="http://schemas.openxmlformats.org/officeDocument/2006/customXml" ds:itemID="{10846DB9-88C0-41D7-ACE4-BEC3A7488A03}">
  <ds:schemaRefs>
    <ds:schemaRef ds:uri="ESRI.ArcGIS.Mapping.OfficeIntegration.PowerPointInfo"/>
  </ds:schemaRefs>
</ds:datastoreItem>
</file>

<file path=customXml/itemProps45.xml><?xml version="1.0" encoding="utf-8"?>
<ds:datastoreItem xmlns:ds="http://schemas.openxmlformats.org/officeDocument/2006/customXml" ds:itemID="{7684026F-E81F-4167-824A-3AA1BAEAE133}">
  <ds:schemaRefs>
    <ds:schemaRef ds:uri="ESRI.ArcGIS.Mapping.OfficeIntegration.PowerPointInfo"/>
  </ds:schemaRefs>
</ds:datastoreItem>
</file>

<file path=customXml/itemProps46.xml><?xml version="1.0" encoding="utf-8"?>
<ds:datastoreItem xmlns:ds="http://schemas.openxmlformats.org/officeDocument/2006/customXml" ds:itemID="{81E133DB-697E-4C10-B192-8899027B1EC6}">
  <ds:schemaRefs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4d2318c-200c-4824-bfa7-97e5d62cd884"/>
    <ds:schemaRef ds:uri="http://www.w3.org/XML/1998/namespace"/>
    <ds:schemaRef ds:uri="http://purl.org/dc/dcmitype/"/>
    <ds:schemaRef ds:uri="2cca2253-b4b3-493a-b13d-4e35805225a7"/>
    <ds:schemaRef ds:uri="2f451dda-87f0-44fe-8155-a7a8ce8ced40"/>
  </ds:schemaRefs>
</ds:datastoreItem>
</file>

<file path=customXml/itemProps47.xml><?xml version="1.0" encoding="utf-8"?>
<ds:datastoreItem xmlns:ds="http://schemas.openxmlformats.org/officeDocument/2006/customXml" ds:itemID="{55235559-86B9-428B-8DAF-8EE6262226D5}">
  <ds:schemaRefs>
    <ds:schemaRef ds:uri="ESRI.ArcGIS.Mapping.OfficeIntegration.PowerPointInfo"/>
  </ds:schemaRefs>
</ds:datastoreItem>
</file>

<file path=customXml/itemProps48.xml><?xml version="1.0" encoding="utf-8"?>
<ds:datastoreItem xmlns:ds="http://schemas.openxmlformats.org/officeDocument/2006/customXml" ds:itemID="{905F88FE-324F-4FBE-89BB-9CEE04D6CACF}">
  <ds:schemaRefs>
    <ds:schemaRef ds:uri="ESRI.ArcGIS.Mapping.OfficeIntegration.PowerPointInfo"/>
  </ds:schemaRefs>
</ds:datastoreItem>
</file>

<file path=customXml/itemProps49.xml><?xml version="1.0" encoding="utf-8"?>
<ds:datastoreItem xmlns:ds="http://schemas.openxmlformats.org/officeDocument/2006/customXml" ds:itemID="{B7E6AAC2-10E8-4F0C-BCC5-34BD332F8972}">
  <ds:schemaRefs>
    <ds:schemaRef ds:uri="ESRI.ArcGIS.Mapping.OfficeIntegration.PowerPointInfo"/>
  </ds:schemaRefs>
</ds:datastoreItem>
</file>

<file path=customXml/itemProps5.xml><?xml version="1.0" encoding="utf-8"?>
<ds:datastoreItem xmlns:ds="http://schemas.openxmlformats.org/officeDocument/2006/customXml" ds:itemID="{D32008F3-64AC-45EB-A05B-F6120AE62290}">
  <ds:schemaRefs>
    <ds:schemaRef ds:uri="ESRI.ArcGIS.Mapping.OfficeIntegration.PowerPointInfo"/>
  </ds:schemaRefs>
</ds:datastoreItem>
</file>

<file path=customXml/itemProps50.xml><?xml version="1.0" encoding="utf-8"?>
<ds:datastoreItem xmlns:ds="http://schemas.openxmlformats.org/officeDocument/2006/customXml" ds:itemID="{F6EFD530-1E3E-47B8-A55C-19EC63E3C655}">
  <ds:schemaRefs>
    <ds:schemaRef ds:uri="ESRI.ArcGIS.Mapping.OfficeIntegration.PowerPointInfo"/>
  </ds:schemaRefs>
</ds:datastoreItem>
</file>

<file path=customXml/itemProps51.xml><?xml version="1.0" encoding="utf-8"?>
<ds:datastoreItem xmlns:ds="http://schemas.openxmlformats.org/officeDocument/2006/customXml" ds:itemID="{FB58F897-2A4D-4309-8E20-83FD28E6FE27}">
  <ds:schemaRefs>
    <ds:schemaRef ds:uri="ESRI.ArcGIS.Mapping.OfficeIntegration.PowerPointInfo"/>
  </ds:schemaRefs>
</ds:datastoreItem>
</file>

<file path=customXml/itemProps52.xml><?xml version="1.0" encoding="utf-8"?>
<ds:datastoreItem xmlns:ds="http://schemas.openxmlformats.org/officeDocument/2006/customXml" ds:itemID="{C3102E66-5C5A-4AAF-9C94-24819091B61E}">
  <ds:schemaRefs>
    <ds:schemaRef ds:uri="ESRI.ArcGIS.Mapping.OfficeIntegration.PowerPointInfo"/>
  </ds:schemaRefs>
</ds:datastoreItem>
</file>

<file path=customXml/itemProps53.xml><?xml version="1.0" encoding="utf-8"?>
<ds:datastoreItem xmlns:ds="http://schemas.openxmlformats.org/officeDocument/2006/customXml" ds:itemID="{039A5E78-EC42-40DE-A05E-1C7FCA140310}">
  <ds:schemaRefs>
    <ds:schemaRef ds:uri="ESRI.ArcGIS.Mapping.OfficeIntegration.PowerPointInfo"/>
  </ds:schemaRefs>
</ds:datastoreItem>
</file>

<file path=customXml/itemProps54.xml><?xml version="1.0" encoding="utf-8"?>
<ds:datastoreItem xmlns:ds="http://schemas.openxmlformats.org/officeDocument/2006/customXml" ds:itemID="{3A5DA3C3-46A0-47F8-855A-99C7684A98A2}">
  <ds:schemaRefs>
    <ds:schemaRef ds:uri="ESRI.ArcGIS.Mapping.OfficeIntegration.PowerPointInfo"/>
  </ds:schemaRefs>
</ds:datastoreItem>
</file>

<file path=customXml/itemProps55.xml><?xml version="1.0" encoding="utf-8"?>
<ds:datastoreItem xmlns:ds="http://schemas.openxmlformats.org/officeDocument/2006/customXml" ds:itemID="{F29452FE-972E-43F8-B54C-969F4C69C00B}">
  <ds:schemaRefs>
    <ds:schemaRef ds:uri="ESRI.ArcGIS.Mapping.OfficeIntegration.PowerPointInfo"/>
  </ds:schemaRefs>
</ds:datastoreItem>
</file>

<file path=customXml/itemProps56.xml><?xml version="1.0" encoding="utf-8"?>
<ds:datastoreItem xmlns:ds="http://schemas.openxmlformats.org/officeDocument/2006/customXml" ds:itemID="{22A42D4B-0AAE-44C9-A2EF-48BDE1C5260A}">
  <ds:schemaRefs>
    <ds:schemaRef ds:uri="ESRI.ArcGIS.Mapping.OfficeIntegration.PowerPointInfo"/>
  </ds:schemaRefs>
</ds:datastoreItem>
</file>

<file path=customXml/itemProps57.xml><?xml version="1.0" encoding="utf-8"?>
<ds:datastoreItem xmlns:ds="http://schemas.openxmlformats.org/officeDocument/2006/customXml" ds:itemID="{C9037CA3-5499-457D-8238-F29CBEBDF143}">
  <ds:schemaRefs>
    <ds:schemaRef ds:uri="ESRI.ArcGIS.Mapping.OfficeIntegration.PowerPointInfo"/>
  </ds:schemaRefs>
</ds:datastoreItem>
</file>

<file path=customXml/itemProps58.xml><?xml version="1.0" encoding="utf-8"?>
<ds:datastoreItem xmlns:ds="http://schemas.openxmlformats.org/officeDocument/2006/customXml" ds:itemID="{5B58CDD1-2BF6-415B-A256-DBBCC6A48D56}">
  <ds:schemaRefs>
    <ds:schemaRef ds:uri="ESRI.ArcGIS.Mapping.OfficeIntegration.PowerPointInfo"/>
  </ds:schemaRefs>
</ds:datastoreItem>
</file>

<file path=customXml/itemProps59.xml><?xml version="1.0" encoding="utf-8"?>
<ds:datastoreItem xmlns:ds="http://schemas.openxmlformats.org/officeDocument/2006/customXml" ds:itemID="{94844715-80D4-4BDB-8DF0-52D9314E2485}">
  <ds:schemaRefs>
    <ds:schemaRef ds:uri="ESRI.ArcGIS.Mapping.OfficeIntegration.PowerPointInfo"/>
  </ds:schemaRefs>
</ds:datastoreItem>
</file>

<file path=customXml/itemProps6.xml><?xml version="1.0" encoding="utf-8"?>
<ds:datastoreItem xmlns:ds="http://schemas.openxmlformats.org/officeDocument/2006/customXml" ds:itemID="{C1BF2448-6CBA-44DB-9E22-BED59BA834DF}">
  <ds:schemaRefs>
    <ds:schemaRef ds:uri="ESRI.ArcGIS.Mapping.OfficeIntegration.PowerPointInfo"/>
  </ds:schemaRefs>
</ds:datastoreItem>
</file>

<file path=customXml/itemProps60.xml><?xml version="1.0" encoding="utf-8"?>
<ds:datastoreItem xmlns:ds="http://schemas.openxmlformats.org/officeDocument/2006/customXml" ds:itemID="{76859AF2-E75C-459B-8657-EEEA80BC8153}">
  <ds:schemaRefs>
    <ds:schemaRef ds:uri="ESRI.ArcGIS.Mapping.OfficeIntegration.PowerPointInfo"/>
  </ds:schemaRefs>
</ds:datastoreItem>
</file>

<file path=customXml/itemProps61.xml><?xml version="1.0" encoding="utf-8"?>
<ds:datastoreItem xmlns:ds="http://schemas.openxmlformats.org/officeDocument/2006/customXml" ds:itemID="{DE4ACD9E-0233-451D-890D-5732E05DB574}">
  <ds:schemaRefs>
    <ds:schemaRef ds:uri="ESRI.ArcGIS.Mapping.OfficeIntegration.PowerPointInfo"/>
  </ds:schemaRefs>
</ds:datastoreItem>
</file>

<file path=customXml/itemProps62.xml><?xml version="1.0" encoding="utf-8"?>
<ds:datastoreItem xmlns:ds="http://schemas.openxmlformats.org/officeDocument/2006/customXml" ds:itemID="{4617AF64-94DB-48BB-8BE2-3BCF6B12593F}">
  <ds:schemaRefs>
    <ds:schemaRef ds:uri="ESRI.ArcGIS.Mapping.OfficeIntegration.PowerPointInfo"/>
  </ds:schemaRefs>
</ds:datastoreItem>
</file>

<file path=customXml/itemProps63.xml><?xml version="1.0" encoding="utf-8"?>
<ds:datastoreItem xmlns:ds="http://schemas.openxmlformats.org/officeDocument/2006/customXml" ds:itemID="{E940B40D-12DB-4BFA-BBB6-2269FD71FF92}">
  <ds:schemaRefs>
    <ds:schemaRef ds:uri="ESRI.ArcGIS.Mapping.OfficeIntegration.PowerPointInfo"/>
  </ds:schemaRefs>
</ds:datastoreItem>
</file>

<file path=customXml/itemProps64.xml><?xml version="1.0" encoding="utf-8"?>
<ds:datastoreItem xmlns:ds="http://schemas.openxmlformats.org/officeDocument/2006/customXml" ds:itemID="{A77C5B54-CA1C-4010-8D5D-ED406825EBB7}">
  <ds:schemaRefs>
    <ds:schemaRef ds:uri="ESRI.ArcGIS.Mapping.OfficeIntegration.PowerPointInfo"/>
  </ds:schemaRefs>
</ds:datastoreItem>
</file>

<file path=customXml/itemProps65.xml><?xml version="1.0" encoding="utf-8"?>
<ds:datastoreItem xmlns:ds="http://schemas.openxmlformats.org/officeDocument/2006/customXml" ds:itemID="{33F5FE6F-FF86-471A-919E-6C74E3669390}">
  <ds:schemaRefs>
    <ds:schemaRef ds:uri="ESRI.ArcGIS.Mapping.OfficeIntegration.PowerPointInfo"/>
  </ds:schemaRefs>
</ds:datastoreItem>
</file>

<file path=customXml/itemProps66.xml><?xml version="1.0" encoding="utf-8"?>
<ds:datastoreItem xmlns:ds="http://schemas.openxmlformats.org/officeDocument/2006/customXml" ds:itemID="{8EED6C1C-A455-42E4-8CBE-649F5A755068}">
  <ds:schemaRefs>
    <ds:schemaRef ds:uri="ESRI.ArcGIS.Mapping.OfficeIntegration.PowerPointInfo"/>
  </ds:schemaRefs>
</ds:datastoreItem>
</file>

<file path=customXml/itemProps67.xml><?xml version="1.0" encoding="utf-8"?>
<ds:datastoreItem xmlns:ds="http://schemas.openxmlformats.org/officeDocument/2006/customXml" ds:itemID="{612F64FD-E61D-43DE-A84B-8FC0DA8FC26C}">
  <ds:schemaRefs>
    <ds:schemaRef ds:uri="ESRI.ArcGIS.Mapping.OfficeIntegration.PowerPointInfo"/>
  </ds:schemaRefs>
</ds:datastoreItem>
</file>

<file path=customXml/itemProps68.xml><?xml version="1.0" encoding="utf-8"?>
<ds:datastoreItem xmlns:ds="http://schemas.openxmlformats.org/officeDocument/2006/customXml" ds:itemID="{E559A846-F914-4753-A2DC-D33AFE44114C}">
  <ds:schemaRefs>
    <ds:schemaRef ds:uri="ESRI.ArcGIS.Mapping.OfficeIntegration.PowerPointInfo"/>
  </ds:schemaRefs>
</ds:datastoreItem>
</file>

<file path=customXml/itemProps7.xml><?xml version="1.0" encoding="utf-8"?>
<ds:datastoreItem xmlns:ds="http://schemas.openxmlformats.org/officeDocument/2006/customXml" ds:itemID="{C4AF463C-FA8B-436D-9853-3318650FDAB8}">
  <ds:schemaRefs>
    <ds:schemaRef ds:uri="ESRI.ArcGIS.Mapping.OfficeIntegration.PowerPointInfo"/>
  </ds:schemaRefs>
</ds:datastoreItem>
</file>

<file path=customXml/itemProps8.xml><?xml version="1.0" encoding="utf-8"?>
<ds:datastoreItem xmlns:ds="http://schemas.openxmlformats.org/officeDocument/2006/customXml" ds:itemID="{653D88A7-0F5E-41C5-A5C5-47DF37C594C5}">
  <ds:schemaRefs>
    <ds:schemaRef ds:uri="ESRI.ArcGIS.Mapping.OfficeIntegration.PowerPointInfo"/>
  </ds:schemaRefs>
</ds:datastoreItem>
</file>

<file path=customXml/itemProps9.xml><?xml version="1.0" encoding="utf-8"?>
<ds:datastoreItem xmlns:ds="http://schemas.openxmlformats.org/officeDocument/2006/customXml" ds:itemID="{EB8D7141-3508-4B4E-8051-37E3E4C09D17}">
  <ds:schemaRefs>
    <ds:schemaRef ds:uri="ESRI.ArcGIS.Mapping.OfficeIntegration.PowerPointInfo"/>
  </ds:schemaRefs>
</ds:datastoreItem>
</file>

<file path=docMetadata/LabelInfo.xml><?xml version="1.0" encoding="utf-8"?>
<clbl:labelList xmlns:clbl="http://schemas.microsoft.com/office/2020/mipLabelMetadata">
  <clbl:label id="{aee6e3c9-711e-4c7c-bd27-04f2307db20d}" enabled="0" method="" siteId="{aee6e3c9-711e-4c7c-bd27-04f2307db20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uc2023_template</Template>
  <TotalTime>42</TotalTime>
  <Words>1956</Words>
  <Application>Microsoft Office PowerPoint</Application>
  <PresentationFormat>Widescreen</PresentationFormat>
  <Paragraphs>487</Paragraphs>
  <Slides>39</Slides>
  <Notes>39</Notes>
  <HiddenSlides>4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53" baseType="lpstr">
      <vt:lpstr>Arial</vt:lpstr>
      <vt:lpstr>Avenir LT Std 35 Light</vt:lpstr>
      <vt:lpstr>Avenir LT Std 55 Roman</vt:lpstr>
      <vt:lpstr>Avenir Next</vt:lpstr>
      <vt:lpstr>Avenir Next Condensed</vt:lpstr>
      <vt:lpstr>Avenir Next Condensed Demi Bold</vt:lpstr>
      <vt:lpstr>Avenir Next Condensed Medium</vt:lpstr>
      <vt:lpstr>Avenir Next Medium</vt:lpstr>
      <vt:lpstr>AvenirNext LT Pro Medium</vt:lpstr>
      <vt:lpstr>AvenirNext LT Pro Thin</vt:lpstr>
      <vt:lpstr>Consolas</vt:lpstr>
      <vt:lpstr>Lucida Grande</vt:lpstr>
      <vt:lpstr>Esri_Corporate_Template-Dark</vt:lpstr>
      <vt:lpstr>uc2023_template</vt:lpstr>
      <vt:lpstr>PowerPoint Presentation</vt:lpstr>
      <vt:lpstr>PowerPoint Presentation</vt:lpstr>
      <vt:lpstr>PowerPoint Presentation</vt:lpstr>
      <vt:lpstr>PowerPoint Presentation</vt:lpstr>
      <vt:lpstr>ArcGIS Python Overview</vt:lpstr>
      <vt:lpstr>Outline</vt:lpstr>
      <vt:lpstr>Explosive growth of Python</vt:lpstr>
      <vt:lpstr>Why Python Matters</vt:lpstr>
      <vt:lpstr>Python Everywhere</vt:lpstr>
      <vt:lpstr>The Growth of Python in ArcGIS</vt:lpstr>
      <vt:lpstr>ArcGIS Python Libraries</vt:lpstr>
      <vt:lpstr>Python in the Desktop Stack</vt:lpstr>
      <vt:lpstr>ArcPy</vt:lpstr>
      <vt:lpstr>A public service announcement on Python versions</vt:lpstr>
      <vt:lpstr>Premiere programming environment across all stacks</vt:lpstr>
      <vt:lpstr>Demo - Python in the Desktop Stack</vt:lpstr>
      <vt:lpstr>Python in the Enterprise Stack</vt:lpstr>
      <vt:lpstr>Demo – Introduction to ArcGIS API to Python</vt:lpstr>
      <vt:lpstr>Python as remote client – Spatial Analysis and Enterprise Management</vt:lpstr>
      <vt:lpstr>Python as remote client – automation of Platform apps</vt:lpstr>
      <vt:lpstr>Python within the Enterprise</vt:lpstr>
      <vt:lpstr>Python within the Enterprise Stack – ArcGIS Servers</vt:lpstr>
      <vt:lpstr>Python in PaaS</vt:lpstr>
      <vt:lpstr>Python in ArcGIS Online </vt:lpstr>
      <vt:lpstr>Python and Platform as Service (PaaS)</vt:lpstr>
      <vt:lpstr>Demo – Administration with ArcGIS</vt:lpstr>
      <vt:lpstr>Python: Road Ahead</vt:lpstr>
      <vt:lpstr>Python: Desktop Road Ahead</vt:lpstr>
      <vt:lpstr>Python: Notebooks Road Ahead</vt:lpstr>
      <vt:lpstr>ArcGIS Python Libraries Road Ahead</vt:lpstr>
      <vt:lpstr>Conclusion</vt:lpstr>
      <vt:lpstr>Please Share Your Feedback in the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Nanae Aubry</dc:creator>
  <cp:lastModifiedBy>Nanae Aubry</cp:lastModifiedBy>
  <cp:revision>20</cp:revision>
  <cp:lastPrinted>2021-08-10T23:54:02Z</cp:lastPrinted>
  <dcterms:created xsi:type="dcterms:W3CDTF">2023-06-07T15:43:12Z</dcterms:created>
  <dcterms:modified xsi:type="dcterms:W3CDTF">2023-06-07T16:26:12Z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0x01010053049FB6FED00E4DA16BDBD19956ADB8</vt:lpwstr>
  </property>
  <property fmtid="{D5CDD505-2E9C-101B-9397-08002B2CF9AE}" pid="3" name="Order">
    <vt:r8>898000</vt:r8>
  </property>
  <property fmtid="{D5CDD505-2E9C-101B-9397-08002B2CF9AE}" pid="4" name="ComplianceAssetId">
    <vt:lpwstr/>
  </property>
  <property fmtid="{D5CDD505-2E9C-101B-9397-08002B2CF9AE}" pid="5" name="TemplateUrl">
    <vt:lpwstr/>
  </property>
  <property fmtid="{D5CDD505-2E9C-101B-9397-08002B2CF9AE}" pid="6" name="xd_Signature">
    <vt:bool>false</vt:bool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MediaServiceImageTags">
    <vt:lpwstr/>
  </property>
</Properties>
</file>